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6" r:id="rId2"/>
    <p:sldId id="257" r:id="rId3"/>
    <p:sldId id="258" r:id="rId4"/>
    <p:sldId id="259" r:id="rId5"/>
    <p:sldId id="260" r:id="rId6"/>
    <p:sldId id="261" r:id="rId7"/>
    <p:sldId id="262"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88727" autoAdjust="0"/>
  </p:normalViewPr>
  <p:slideViewPr>
    <p:cSldViewPr snapToGrid="0">
      <p:cViewPr varScale="1">
        <p:scale>
          <a:sx n="73" d="100"/>
          <a:sy n="73" d="100"/>
        </p:scale>
        <p:origin x="594"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E622CE1-E686-4122-934C-5590B4960D5E}" type="datetimeFigureOut">
              <a:rPr lang="en-US" smtClean="0"/>
              <a:t>3/3/2018</a:t>
            </a:fld>
            <a:endParaRPr lang="en-US"/>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BD3D34-C0BF-4074-A3AF-6C07F924B3C8}" type="slidenum">
              <a:rPr lang="en-US" smtClean="0"/>
              <a:t>‹#›</a:t>
            </a:fld>
            <a:endParaRPr lang="en-US"/>
          </a:p>
        </p:txBody>
      </p:sp>
    </p:spTree>
    <p:extLst>
      <p:ext uri="{BB962C8B-B14F-4D97-AF65-F5344CB8AC3E}">
        <p14:creationId xmlns:p14="http://schemas.microsoft.com/office/powerpoint/2010/main" val="40352089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22BD3D34-C0BF-4074-A3AF-6C07F924B3C8}" type="slidenum">
              <a:rPr lang="en-US" smtClean="0"/>
              <a:t>7</a:t>
            </a:fld>
            <a:endParaRPr lang="en-US"/>
          </a:p>
        </p:txBody>
      </p:sp>
    </p:spTree>
    <p:extLst>
      <p:ext uri="{BB962C8B-B14F-4D97-AF65-F5344CB8AC3E}">
        <p14:creationId xmlns:p14="http://schemas.microsoft.com/office/powerpoint/2010/main" val="12396444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BE4E760E-C626-4E6D-AEAE-C7E3FE5B7FC6}" type="datetimeFigureOut">
              <a:rPr lang="en-US" smtClean="0"/>
              <a:t>3/3/2018</a:t>
            </a:fld>
            <a:endParaRPr lang="en-US"/>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022755F2-450E-4011-8A8A-0DEA9571105C}" type="slidenum">
              <a:rPr lang="en-US" smtClean="0"/>
              <a:t>‹#›</a:t>
            </a:fld>
            <a:endParaRPr lang="en-US"/>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414586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4E760E-C626-4E6D-AEAE-C7E3FE5B7FC6}"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11049999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4E760E-C626-4E6D-AEAE-C7E3FE5B7FC6}"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15880850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E4E760E-C626-4E6D-AEAE-C7E3FE5B7FC6}" type="datetimeFigureOut">
              <a:rPr lang="en-US" smtClean="0"/>
              <a:t>3/3/2018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2929062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E4E760E-C626-4E6D-AEAE-C7E3FE5B7FC6}" type="datetimeFigureOut">
              <a:rPr lang="en-US" smtClean="0"/>
              <a:t>3/3/2018</a:t>
            </a:fld>
            <a:endParaRPr lang="en-US"/>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022755F2-450E-4011-8A8A-0DEA9571105C}" type="slidenum">
              <a:rPr lang="en-US" smtClean="0"/>
              <a:t>‹#›</a:t>
            </a:fld>
            <a:endParaRPr lang="en-US"/>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1018464626"/>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ru-RU" smtClean="0"/>
              <a:t>Образец заголовка</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E4E760E-C626-4E6D-AEAE-C7E3FE5B7FC6}" type="datetimeFigureOut">
              <a:rPr lang="en-US" smtClean="0"/>
              <a:t>3/3/2018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2749854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ru-RU" smtClean="0"/>
              <a:t>Образец заголовка</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E4E760E-C626-4E6D-AEAE-C7E3FE5B7FC6}" type="datetimeFigureOut">
              <a:rPr lang="en-US" smtClean="0"/>
              <a:t>3/3/2018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6835324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E4E760E-C626-4E6D-AEAE-C7E3FE5B7FC6}" type="datetimeFigureOut">
              <a:rPr lang="en-US" smtClean="0"/>
              <a:t>3/3/2018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4431613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4E760E-C626-4E6D-AEAE-C7E3FE5B7FC6}" type="datetimeFigureOut">
              <a:rPr lang="en-US" smtClean="0"/>
              <a:t>3/3/2018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22755F2-450E-4011-8A8A-0DEA9571105C}" type="slidenum">
              <a:rPr lang="en-US" smtClean="0"/>
              <a:t>‹#›</a:t>
            </a:fld>
            <a:endParaRPr lang="en-US"/>
          </a:p>
        </p:txBody>
      </p:sp>
    </p:spTree>
    <p:extLst>
      <p:ext uri="{BB962C8B-B14F-4D97-AF65-F5344CB8AC3E}">
        <p14:creationId xmlns:p14="http://schemas.microsoft.com/office/powerpoint/2010/main" val="3486370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E4E760E-C626-4E6D-AEAE-C7E3FE5B7FC6}" type="datetimeFigureOut">
              <a:rPr lang="en-US" smtClean="0"/>
              <a:t>3/3/2018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22755F2-450E-4011-8A8A-0DEA9571105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643131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BE4E760E-C626-4E6D-AEAE-C7E3FE5B7FC6}" type="datetimeFigureOut">
              <a:rPr lang="en-US" smtClean="0"/>
              <a:t>3/3/2018</a:t>
            </a:fld>
            <a:endParaRPr lang="en-US"/>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022755F2-450E-4011-8A8A-0DEA9571105C}" type="slidenum">
              <a:rPr lang="en-US" smtClean="0"/>
              <a:t>‹#›</a:t>
            </a:fld>
            <a:endParaRPr lang="en-US"/>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6719349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BE4E760E-C626-4E6D-AEAE-C7E3FE5B7FC6}" type="datetimeFigureOut">
              <a:rPr lang="en-US" smtClean="0"/>
              <a:t>3/3/2018</a:t>
            </a:fld>
            <a:endParaRPr lang="en-US"/>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022755F2-450E-4011-8A8A-0DEA9571105C}" type="slidenum">
              <a:rPr lang="en-US" smtClean="0"/>
              <a:t>‹#›</a:t>
            </a:fld>
            <a:endParaRPr lang="en-US"/>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4207903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881744" y="1861756"/>
            <a:ext cx="7607730" cy="1380443"/>
          </a:xfrm>
          <a:prstGeom prst="rect">
            <a:avLst/>
          </a:prstGeom>
        </p:spPr>
        <p:txBody>
          <a:bodyPr wrap="square">
            <a:spAutoFit/>
          </a:bodyPr>
          <a:lstStyle/>
          <a:p>
            <a:pPr algn="ctr">
              <a:lnSpc>
                <a:spcPct val="107000"/>
              </a:lnSpc>
              <a:spcAft>
                <a:spcPts val="800"/>
              </a:spcAft>
            </a:pPr>
            <a:r>
              <a:rPr lang="en-US" sz="2400" dirty="0" smtClean="0">
                <a:latin typeface="Times New Roman" panose="02020603050405020304" pitchFamily="18" charset="0"/>
                <a:ea typeface="DengXian" panose="02010600030101010101" pitchFamily="2" charset="-122"/>
                <a:cs typeface="Times New Roman" panose="02020603050405020304" pitchFamily="18" charset="0"/>
              </a:rPr>
              <a:t>54MW SOLAR </a:t>
            </a:r>
            <a:r>
              <a:rPr lang="en-US" sz="2400" dirty="0">
                <a:latin typeface="Times New Roman" panose="02020603050405020304" pitchFamily="18" charset="0"/>
                <a:ea typeface="DengXian" panose="02010600030101010101" pitchFamily="2" charset="-122"/>
                <a:cs typeface="Times New Roman" panose="02020603050405020304" pitchFamily="18" charset="0"/>
              </a:rPr>
              <a:t>POWER STATION </a:t>
            </a:r>
            <a:endParaRPr lang="en-US" sz="2400" dirty="0" smtClean="0">
              <a:latin typeface="Times New Roman" panose="02020603050405020304" pitchFamily="18" charset="0"/>
              <a:ea typeface="DengXian" panose="02010600030101010101" pitchFamily="2" charset="-122"/>
              <a:cs typeface="Times New Roman" panose="02020603050405020304" pitchFamily="18" charset="0"/>
            </a:endParaRPr>
          </a:p>
          <a:p>
            <a:pPr algn="ctr">
              <a:lnSpc>
                <a:spcPct val="107000"/>
              </a:lnSpc>
              <a:spcAft>
                <a:spcPts val="800"/>
              </a:spcAft>
            </a:pPr>
            <a:r>
              <a:rPr lang="en-US" sz="2400" dirty="0" smtClean="0">
                <a:latin typeface="Times New Roman" panose="02020603050405020304" pitchFamily="18" charset="0"/>
                <a:ea typeface="DengXian" panose="02010600030101010101" pitchFamily="2" charset="-122"/>
                <a:cs typeface="Times New Roman" panose="02020603050405020304" pitchFamily="18" charset="0"/>
              </a:rPr>
              <a:t>CONSTRUCTION </a:t>
            </a:r>
            <a:r>
              <a:rPr lang="en-US" sz="2400" dirty="0">
                <a:latin typeface="Times New Roman" panose="02020603050405020304" pitchFamily="18" charset="0"/>
                <a:ea typeface="DengXian" panose="02010600030101010101" pitchFamily="2" charset="-122"/>
                <a:cs typeface="Times New Roman" panose="02020603050405020304" pitchFamily="18" charset="0"/>
              </a:rPr>
              <a:t>PROJECT</a:t>
            </a:r>
            <a:r>
              <a:rPr lang="en-US" sz="2400" dirty="0" smtClean="0">
                <a:latin typeface="Times New Roman" panose="02020603050405020304" pitchFamily="18" charset="0"/>
                <a:ea typeface="DengXian" panose="02010600030101010101" pitchFamily="2" charset="-122"/>
                <a:cs typeface="Times New Roman" panose="02020603050405020304" pitchFamily="18" charset="0"/>
              </a:rPr>
              <a:t> IN YAGOTYN DISTRICT,  </a:t>
            </a:r>
            <a:r>
              <a:rPr lang="en-US" sz="2400" dirty="0">
                <a:latin typeface="Times New Roman" panose="02020603050405020304" pitchFamily="18" charset="0"/>
                <a:ea typeface="DengXian" panose="02010600030101010101" pitchFamily="2" charset="-122"/>
                <a:cs typeface="Times New Roman" panose="02020603050405020304" pitchFamily="18" charset="0"/>
              </a:rPr>
              <a:t>KIEV REGION</a:t>
            </a:r>
            <a:endParaRPr lang="en-US" sz="2400" dirty="0">
              <a:latin typeface="Calibri" panose="020F0502020204030204" pitchFamily="34" charset="0"/>
              <a:ea typeface="DengXian" panose="02010600030101010101" pitchFamily="2" charset="-122"/>
              <a:cs typeface="Times New Roman" panose="02020603050405020304" pitchFamily="18" charset="0"/>
            </a:endParaRPr>
          </a:p>
        </p:txBody>
      </p:sp>
      <p:sp>
        <p:nvSpPr>
          <p:cNvPr id="6" name="Прямоугольник 5"/>
          <p:cNvSpPr/>
          <p:nvPr/>
        </p:nvSpPr>
        <p:spPr>
          <a:xfrm>
            <a:off x="4249605" y="4952616"/>
            <a:ext cx="3360279" cy="388696"/>
          </a:xfrm>
          <a:prstGeom prst="rect">
            <a:avLst/>
          </a:prstGeom>
        </p:spPr>
        <p:txBody>
          <a:bodyPr wrap="none">
            <a:spAutoFit/>
          </a:bodyPr>
          <a:lstStyle/>
          <a:p>
            <a:pPr algn="ctr">
              <a:lnSpc>
                <a:spcPct val="107000"/>
              </a:lnSpc>
              <a:spcAft>
                <a:spcPts val="800"/>
              </a:spcAft>
            </a:pPr>
            <a:r>
              <a:rPr lang="en-US" dirty="0" smtClean="0">
                <a:latin typeface="Times New Roman" panose="02020603050405020304" pitchFamily="18" charset="0"/>
                <a:ea typeface="DengXian" panose="02010600030101010101" pitchFamily="2" charset="-122"/>
                <a:cs typeface="Times New Roman" panose="02020603050405020304" pitchFamily="18" charset="0"/>
              </a:rPr>
              <a:t>"NVK "</a:t>
            </a:r>
            <a:r>
              <a:rPr lang="en-US" dirty="0">
                <a:latin typeface="Times New Roman" panose="02020603050405020304" pitchFamily="18" charset="0"/>
                <a:ea typeface="DengXian" panose="02010600030101010101" pitchFamily="2" charset="-122"/>
                <a:cs typeface="Times New Roman" panose="02020603050405020304" pitchFamily="18" charset="0"/>
              </a:rPr>
              <a:t>COGENERATION" LLC </a:t>
            </a:r>
            <a:endParaRPr lang="en-US" dirty="0">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24000185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809999" y="466636"/>
            <a:ext cx="5181600" cy="865909"/>
          </a:xfrm>
        </p:spPr>
        <p:txBody>
          <a:bodyPr>
            <a:normAutofit fontScale="90000"/>
          </a:bodyPr>
          <a:lstStyle/>
          <a:p>
            <a:r>
              <a:rPr lang="en-US" dirty="0"/>
              <a:t>PROJECT SUMMARY</a:t>
            </a:r>
            <a:br>
              <a:rPr lang="en-US" dirty="0"/>
            </a:br>
            <a:endParaRPr lang="en-US" dirty="0"/>
          </a:p>
        </p:txBody>
      </p:sp>
      <p:sp>
        <p:nvSpPr>
          <p:cNvPr id="4" name="Прямоугольник 3"/>
          <p:cNvSpPr/>
          <p:nvPr/>
        </p:nvSpPr>
        <p:spPr>
          <a:xfrm>
            <a:off x="817417" y="1763796"/>
            <a:ext cx="6096000" cy="646331"/>
          </a:xfrm>
          <a:prstGeom prst="rect">
            <a:avLst/>
          </a:prstGeom>
        </p:spPr>
        <p:txBody>
          <a:bodyPr>
            <a:spAutoFit/>
          </a:bodyPr>
          <a:lstStyle/>
          <a:p>
            <a:pPr>
              <a:spcAft>
                <a:spcPts val="0"/>
              </a:spcAft>
            </a:pPr>
            <a:r>
              <a:rPr lang="en-US" b="1" dirty="0">
                <a:solidFill>
                  <a:srgbClr val="000000"/>
                </a:solidFill>
                <a:latin typeface="Arial" panose="020B0604020202020204" pitchFamily="34" charset="0"/>
                <a:ea typeface="DengXian" panose="02010600030101010101" pitchFamily="2" charset="-122"/>
              </a:rPr>
              <a:t>The main idea </a:t>
            </a:r>
            <a:r>
              <a:rPr lang="en-US" dirty="0">
                <a:solidFill>
                  <a:srgbClr val="000000"/>
                </a:solidFill>
                <a:latin typeface="Arial" panose="020B0604020202020204" pitchFamily="34" charset="0"/>
                <a:ea typeface="DengXian" panose="02010600030101010101" pitchFamily="2" charset="-122"/>
              </a:rPr>
              <a:t>is the construction of a </a:t>
            </a:r>
            <a:r>
              <a:rPr lang="en-US" dirty="0" smtClean="0">
                <a:solidFill>
                  <a:srgbClr val="000000"/>
                </a:solidFill>
                <a:latin typeface="Arial" panose="020B0604020202020204" pitchFamily="34" charset="0"/>
                <a:ea typeface="DengXian" panose="02010600030101010101" pitchFamily="2" charset="-122"/>
              </a:rPr>
              <a:t>54 MW solar power station, based near the Yagotyn city, </a:t>
            </a:r>
            <a:r>
              <a:rPr lang="en-US" dirty="0">
                <a:solidFill>
                  <a:srgbClr val="000000"/>
                </a:solidFill>
                <a:latin typeface="Arial" panose="020B0604020202020204" pitchFamily="34" charset="0"/>
                <a:ea typeface="DengXian" panose="02010600030101010101" pitchFamily="2" charset="-122"/>
              </a:rPr>
              <a:t>Kyiv </a:t>
            </a:r>
            <a:r>
              <a:rPr lang="en-US" dirty="0" smtClean="0">
                <a:solidFill>
                  <a:srgbClr val="000000"/>
                </a:solidFill>
                <a:latin typeface="Arial" panose="020B0604020202020204" pitchFamily="34" charset="0"/>
                <a:ea typeface="DengXian" panose="02010600030101010101" pitchFamily="2" charset="-122"/>
              </a:rPr>
              <a:t>region.</a:t>
            </a:r>
            <a:endParaRPr lang="en-US" sz="1400" dirty="0">
              <a:solidFill>
                <a:srgbClr val="000000"/>
              </a:solidFill>
              <a:effectLst/>
              <a:latin typeface="Arial" panose="020B0604020202020204" pitchFamily="34" charset="0"/>
              <a:ea typeface="DengXian" panose="02010600030101010101" pitchFamily="2" charset="-122"/>
            </a:endParaRPr>
          </a:p>
        </p:txBody>
      </p:sp>
      <p:sp>
        <p:nvSpPr>
          <p:cNvPr id="7" name="Прямоугольник 6"/>
          <p:cNvSpPr/>
          <p:nvPr/>
        </p:nvSpPr>
        <p:spPr>
          <a:xfrm>
            <a:off x="5650865" y="2992842"/>
            <a:ext cx="6096000" cy="1477328"/>
          </a:xfrm>
          <a:prstGeom prst="rect">
            <a:avLst/>
          </a:prstGeom>
        </p:spPr>
        <p:txBody>
          <a:bodyPr>
            <a:spAutoFit/>
          </a:bodyPr>
          <a:lstStyle/>
          <a:p>
            <a:r>
              <a:rPr lang="en-US" dirty="0">
                <a:latin typeface="Calibri" panose="020F0502020204030204" pitchFamily="34" charset="0"/>
                <a:ea typeface="DengXian" panose="02010600030101010101" pitchFamily="2" charset="-122"/>
                <a:cs typeface="Times New Roman" panose="02020603050405020304" pitchFamily="18" charset="0"/>
              </a:rPr>
              <a:t>The installation of solar panels from TIER1 manufacturers list and recommended inverter equipment, polycrystalline solar panels </a:t>
            </a:r>
            <a:r>
              <a:rPr lang="en-US" dirty="0" smtClean="0">
                <a:latin typeface="Calibri" panose="020F0502020204030204" pitchFamily="34" charset="0"/>
                <a:ea typeface="DengXian" panose="02010600030101010101" pitchFamily="2" charset="-122"/>
                <a:cs typeface="Times New Roman" panose="02020603050405020304" pitchFamily="18" charset="0"/>
              </a:rPr>
              <a:t>are considered</a:t>
            </a:r>
            <a:r>
              <a:rPr lang="en-US" dirty="0">
                <a:latin typeface="Calibri" panose="020F0502020204030204" pitchFamily="34" charset="0"/>
                <a:ea typeface="DengXian" panose="02010600030101010101" pitchFamily="2" charset="-122"/>
                <a:cs typeface="Times New Roman" panose="02020603050405020304" pitchFamily="18" charset="0"/>
              </a:rPr>
              <a:t>. The best offer will be chosen at the time of the project start with the delivery of equipment to the power </a:t>
            </a:r>
            <a:r>
              <a:rPr lang="en-US" dirty="0" smtClean="0">
                <a:latin typeface="Calibri" panose="020F0502020204030204" pitchFamily="34" charset="0"/>
                <a:ea typeface="DengXian" panose="02010600030101010101" pitchFamily="2" charset="-122"/>
                <a:cs typeface="Times New Roman" panose="02020603050405020304" pitchFamily="18" charset="0"/>
              </a:rPr>
              <a:t>plant.</a:t>
            </a:r>
            <a:endParaRPr lang="en-US" dirty="0"/>
          </a:p>
        </p:txBody>
      </p:sp>
      <p:sp>
        <p:nvSpPr>
          <p:cNvPr id="8" name="Скругленный прямоугольник 7"/>
          <p:cNvSpPr/>
          <p:nvPr/>
        </p:nvSpPr>
        <p:spPr>
          <a:xfrm>
            <a:off x="817417" y="1724924"/>
            <a:ext cx="5985164" cy="808305"/>
          </a:xfrm>
          <a:prstGeom prst="roundRect">
            <a:avLst/>
          </a:prstGeom>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9" name="Скругленный прямоугольник 8"/>
          <p:cNvSpPr/>
          <p:nvPr/>
        </p:nvSpPr>
        <p:spPr>
          <a:xfrm>
            <a:off x="5650865" y="2743201"/>
            <a:ext cx="6096000" cy="2001077"/>
          </a:xfrm>
          <a:prstGeom prst="roundRect">
            <a:avLst/>
          </a:prstGeom>
          <a:noFill/>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42797332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006436" y="0"/>
            <a:ext cx="6553200" cy="893618"/>
          </a:xfrm>
        </p:spPr>
        <p:txBody>
          <a:bodyPr>
            <a:normAutofit/>
          </a:bodyPr>
          <a:lstStyle/>
          <a:p>
            <a:r>
              <a:rPr lang="en-US" dirty="0" smtClean="0"/>
              <a:t>Importance of the location</a:t>
            </a:r>
            <a:endParaRPr lang="en-US" dirty="0"/>
          </a:p>
        </p:txBody>
      </p:sp>
      <p:sp>
        <p:nvSpPr>
          <p:cNvPr id="6" name="Скругленный прямоугольник 5"/>
          <p:cNvSpPr/>
          <p:nvPr/>
        </p:nvSpPr>
        <p:spPr>
          <a:xfrm>
            <a:off x="887896" y="1640057"/>
            <a:ext cx="5538155" cy="28554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err="1" smtClean="0">
                <a:latin typeface="Calibri" panose="020F0502020204030204" pitchFamily="34" charset="0"/>
                <a:cs typeface="Calibri" panose="020F0502020204030204" pitchFamily="34" charset="0"/>
              </a:rPr>
              <a:t>Yagotyn</a:t>
            </a:r>
            <a:r>
              <a:rPr lang="en-US" dirty="0" smtClean="0">
                <a:latin typeface="Calibri" panose="020F0502020204030204" pitchFamily="34" charset="0"/>
                <a:cs typeface="Calibri" panose="020F0502020204030204" pitchFamily="34" charset="0"/>
              </a:rPr>
              <a:t> </a:t>
            </a:r>
            <a:r>
              <a:rPr lang="en-US" dirty="0">
                <a:latin typeface="Calibri" panose="020F0502020204030204" pitchFamily="34" charset="0"/>
                <a:cs typeface="Calibri" panose="020F0502020204030204" pitchFamily="34" charset="0"/>
              </a:rPr>
              <a:t>district of the </a:t>
            </a:r>
            <a:r>
              <a:rPr lang="en-US" dirty="0" smtClean="0">
                <a:latin typeface="Calibri" panose="020F0502020204030204" pitchFamily="34" charset="0"/>
                <a:cs typeface="Calibri" panose="020F0502020204030204" pitchFamily="34" charset="0"/>
              </a:rPr>
              <a:t>Kyiv </a:t>
            </a:r>
            <a:r>
              <a:rPr lang="en-US" dirty="0">
                <a:latin typeface="Calibri" panose="020F0502020204030204" pitchFamily="34" charset="0"/>
                <a:cs typeface="Calibri" panose="020F0502020204030204" pitchFamily="34" charset="0"/>
              </a:rPr>
              <a:t>region is in the zone of high solar activity and average temperatures, as well as in the territorial zone, where there are no dust storms and dirty rains. These factors contribute to the maximum efficient generation of electrical energy by panels </a:t>
            </a:r>
            <a:r>
              <a:rPr lang="en-US" dirty="0" smtClean="0">
                <a:latin typeface="Calibri" panose="020F0502020204030204" pitchFamily="34" charset="0"/>
                <a:cs typeface="Calibri" panose="020F0502020204030204" pitchFamily="34" charset="0"/>
              </a:rPr>
              <a:t>(1250 </a:t>
            </a:r>
            <a:r>
              <a:rPr lang="en-US" dirty="0">
                <a:latin typeface="Calibri" panose="020F0502020204030204" pitchFamily="34" charset="0"/>
                <a:cs typeface="Calibri" panose="020F0502020204030204" pitchFamily="34" charset="0"/>
              </a:rPr>
              <a:t>kWh per 1 kW of </a:t>
            </a:r>
            <a:r>
              <a:rPr lang="en-US" dirty="0" smtClean="0">
                <a:latin typeface="Calibri" panose="020F0502020204030204" pitchFamily="34" charset="0"/>
                <a:cs typeface="Calibri" panose="020F0502020204030204" pitchFamily="34" charset="0"/>
              </a:rPr>
              <a:t>power on average) </a:t>
            </a:r>
            <a:r>
              <a:rPr lang="en-US" dirty="0">
                <a:latin typeface="Calibri" panose="020F0502020204030204" pitchFamily="34" charset="0"/>
                <a:cs typeface="Calibri" panose="020F0502020204030204" pitchFamily="34" charset="0"/>
              </a:rPr>
              <a:t>and contribute to reliable and long-term operation of the entire equipment complex.</a:t>
            </a:r>
          </a:p>
        </p:txBody>
      </p:sp>
      <p:sp>
        <p:nvSpPr>
          <p:cNvPr id="4" name="Скругленный прямоугольник 3"/>
          <p:cNvSpPr/>
          <p:nvPr/>
        </p:nvSpPr>
        <p:spPr>
          <a:xfrm>
            <a:off x="1046241" y="1163477"/>
            <a:ext cx="3131127" cy="491838"/>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5" name="TextBox 4"/>
          <p:cNvSpPr txBox="1"/>
          <p:nvPr/>
        </p:nvSpPr>
        <p:spPr>
          <a:xfrm>
            <a:off x="1427128" y="1203530"/>
            <a:ext cx="2978727" cy="374072"/>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Region base</a:t>
            </a:r>
            <a:endParaRPr lang="en-US" dirty="0">
              <a:latin typeface="Calibri" panose="020F0502020204030204" pitchFamily="34" charset="0"/>
              <a:cs typeface="Calibri" panose="020F0502020204030204" pitchFamily="34" charset="0"/>
            </a:endParaRPr>
          </a:p>
        </p:txBody>
      </p:sp>
      <p:sp>
        <p:nvSpPr>
          <p:cNvPr id="17" name="Скругленный прямоугольник 16"/>
          <p:cNvSpPr/>
          <p:nvPr/>
        </p:nvSpPr>
        <p:spPr>
          <a:xfrm>
            <a:off x="5244169" y="4708394"/>
            <a:ext cx="6840681" cy="153849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Прямоугольник 17"/>
          <p:cNvSpPr/>
          <p:nvPr/>
        </p:nvSpPr>
        <p:spPr>
          <a:xfrm>
            <a:off x="5233778" y="4770396"/>
            <a:ext cx="6851072" cy="1477328"/>
          </a:xfrm>
          <a:prstGeom prst="rect">
            <a:avLst/>
          </a:prstGeom>
        </p:spPr>
        <p:txBody>
          <a:bodyPr wrap="square">
            <a:spAutoFit/>
          </a:bodyPr>
          <a:lstStyle/>
          <a:p>
            <a:pPr>
              <a:spcAft>
                <a:spcPts val="0"/>
              </a:spcAft>
            </a:pP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The territory of potential Yagotyn SPS is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located </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within the boundaries of the Yagotyn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city.</a:t>
            </a:r>
            <a:r>
              <a:rPr lang="ru-RU"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 </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This makes it possible to ensure prompt observation of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SPS equipment and a high-quality </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protection</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a:t>
            </a:r>
            <a:r>
              <a:rPr lang="ru-RU"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 </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Good roads allow you to quickly deliver workers and the necessary auxiliary equipment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and to </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reduce the cost of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SPS maintenance</a:t>
            </a:r>
            <a:r>
              <a:rPr lang="en-US" dirty="0">
                <a:solidFill>
                  <a:schemeClr val="bg1"/>
                </a:solidFill>
                <a:latin typeface="Calibri" panose="020F0502020204030204" pitchFamily="34" charset="0"/>
                <a:ea typeface="DengXian" panose="02010600030101010101" pitchFamily="2" charset="-122"/>
                <a:cs typeface="Calibri" panose="020F0502020204030204" pitchFamily="34" charset="0"/>
              </a:rPr>
              <a:t>.</a:t>
            </a:r>
            <a:endParaRPr lang="en-US" sz="1600" dirty="0">
              <a:solidFill>
                <a:schemeClr val="bg1"/>
              </a:solidFill>
              <a:effectLst/>
              <a:latin typeface="Calibri" panose="020F0502020204030204" pitchFamily="34" charset="0"/>
              <a:ea typeface="DengXian" panose="02010600030101010101" pitchFamily="2" charset="-122"/>
              <a:cs typeface="Calibri" panose="020F0502020204030204" pitchFamily="34" charset="0"/>
            </a:endParaRPr>
          </a:p>
        </p:txBody>
      </p:sp>
      <p:sp>
        <p:nvSpPr>
          <p:cNvPr id="13" name="Скругленный прямоугольник 12"/>
          <p:cNvSpPr/>
          <p:nvPr/>
        </p:nvSpPr>
        <p:spPr>
          <a:xfrm>
            <a:off x="6772414" y="1579657"/>
            <a:ext cx="4350327" cy="15839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Скругленный прямоугольник 10"/>
          <p:cNvSpPr/>
          <p:nvPr/>
        </p:nvSpPr>
        <p:spPr>
          <a:xfrm>
            <a:off x="7613072" y="929285"/>
            <a:ext cx="2362200" cy="692727"/>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2" name="TextBox 11"/>
          <p:cNvSpPr txBox="1"/>
          <p:nvPr/>
        </p:nvSpPr>
        <p:spPr>
          <a:xfrm>
            <a:off x="8139322" y="1040064"/>
            <a:ext cx="2050473" cy="369332"/>
          </a:xfrm>
          <a:prstGeom prst="rect">
            <a:avLst/>
          </a:prstGeom>
          <a:noFill/>
        </p:spPr>
        <p:txBody>
          <a:bodyPr wrap="square" rtlCol="0">
            <a:spAutoFit/>
          </a:bodyPr>
          <a:lstStyle/>
          <a:p>
            <a:r>
              <a:rPr lang="en-US" dirty="0" smtClean="0">
                <a:latin typeface="Calibri" panose="020F0502020204030204" pitchFamily="34" charset="0"/>
                <a:cs typeface="Calibri" panose="020F0502020204030204" pitchFamily="34" charset="0"/>
              </a:rPr>
              <a:t>Power supply</a:t>
            </a:r>
            <a:endParaRPr lang="en-US" dirty="0">
              <a:latin typeface="Calibri" panose="020F0502020204030204" pitchFamily="34" charset="0"/>
              <a:cs typeface="Calibri" panose="020F0502020204030204" pitchFamily="34" charset="0"/>
            </a:endParaRPr>
          </a:p>
        </p:txBody>
      </p:sp>
      <p:sp>
        <p:nvSpPr>
          <p:cNvPr id="14" name="Прямоугольник 13"/>
          <p:cNvSpPr/>
          <p:nvPr/>
        </p:nvSpPr>
        <p:spPr>
          <a:xfrm>
            <a:off x="6772414" y="1714323"/>
            <a:ext cx="4322618" cy="1200329"/>
          </a:xfrm>
          <a:prstGeom prst="rect">
            <a:avLst/>
          </a:prstGeom>
        </p:spPr>
        <p:txBody>
          <a:bodyPr wrap="square">
            <a:spAutoFit/>
          </a:bodyPr>
          <a:lstStyle/>
          <a:p>
            <a:pPr>
              <a:spcAft>
                <a:spcPts val="0"/>
              </a:spcAft>
            </a:pP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The territory of  potential</a:t>
            </a:r>
            <a:r>
              <a:rPr lang="en-US" dirty="0" smtClean="0">
                <a:latin typeface="Calibri" panose="020F0502020204030204" pitchFamily="34" charset="0"/>
                <a:ea typeface="DengXian" panose="02010600030101010101" pitchFamily="2" charset="-122"/>
                <a:cs typeface="Calibri" panose="020F0502020204030204" pitchFamily="34" charset="0"/>
              </a:rPr>
              <a:t>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Yagotyn SPS is 94 hectares and is</a:t>
            </a:r>
            <a:r>
              <a:rPr lang="ru-RU"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 </a:t>
            </a:r>
            <a:r>
              <a:rPr lang="en-US" dirty="0" smtClean="0">
                <a:solidFill>
                  <a:schemeClr val="bg1"/>
                </a:solidFill>
                <a:latin typeface="Calibri" panose="020F0502020204030204" pitchFamily="34" charset="0"/>
                <a:ea typeface="DengXian" panose="02010600030101010101" pitchFamily="2" charset="-122"/>
                <a:cs typeface="Calibri" panose="020F0502020204030204" pitchFamily="34" charset="0"/>
              </a:rPr>
              <a:t>conveniently located: the distance the nearest 110 kV substation is less than 1 km. </a:t>
            </a:r>
            <a:endParaRPr lang="en-US" sz="1600" dirty="0">
              <a:solidFill>
                <a:schemeClr val="bg1"/>
              </a:solidFill>
              <a:effectLst/>
              <a:latin typeface="Calibri" panose="020F0502020204030204" pitchFamily="34" charset="0"/>
              <a:ea typeface="DengXian" panose="02010600030101010101" pitchFamily="2" charset="-122"/>
              <a:cs typeface="Calibri" panose="020F0502020204030204" pitchFamily="34" charset="0"/>
            </a:endParaRPr>
          </a:p>
        </p:txBody>
      </p:sp>
      <p:sp>
        <p:nvSpPr>
          <p:cNvPr id="15" name="Скругленный прямоугольник 14"/>
          <p:cNvSpPr/>
          <p:nvPr/>
        </p:nvSpPr>
        <p:spPr>
          <a:xfrm>
            <a:off x="7523018" y="4002544"/>
            <a:ext cx="2452254" cy="734291"/>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16" name="TextBox 15"/>
          <p:cNvSpPr txBox="1"/>
          <p:nvPr/>
        </p:nvSpPr>
        <p:spPr>
          <a:xfrm>
            <a:off x="8139322" y="4169634"/>
            <a:ext cx="2840182" cy="400110"/>
          </a:xfrm>
          <a:prstGeom prst="rect">
            <a:avLst/>
          </a:prstGeom>
          <a:noFill/>
        </p:spPr>
        <p:txBody>
          <a:bodyPr wrap="square" rtlCol="0">
            <a:spAutoFit/>
          </a:bodyPr>
          <a:lstStyle/>
          <a:p>
            <a:r>
              <a:rPr lang="en-US" sz="2000" dirty="0" smtClean="0">
                <a:latin typeface="Calibri" panose="020F0502020204030204" pitchFamily="34" charset="0"/>
                <a:cs typeface="Calibri" panose="020F0502020204030204" pitchFamily="34" charset="0"/>
              </a:rPr>
              <a:t>Highway</a:t>
            </a:r>
            <a:endParaRPr lang="en-US" sz="20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363051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80025" y="-39669"/>
            <a:ext cx="8104633" cy="6897669"/>
          </a:xfrm>
          <a:prstGeom prst="rect">
            <a:avLst/>
          </a:prstGeom>
        </p:spPr>
      </p:pic>
    </p:spTree>
    <p:extLst>
      <p:ext uri="{BB962C8B-B14F-4D97-AF65-F5344CB8AC3E}">
        <p14:creationId xmlns:p14="http://schemas.microsoft.com/office/powerpoint/2010/main" val="30222071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32908" y="145473"/>
            <a:ext cx="7439891" cy="662910"/>
          </a:xfrm>
        </p:spPr>
        <p:txBody>
          <a:bodyPr>
            <a:normAutofit fontScale="90000"/>
          </a:bodyPr>
          <a:lstStyle/>
          <a:p>
            <a:r>
              <a:rPr lang="en-US" b="1" dirty="0"/>
              <a:t>Benefits and prospects</a:t>
            </a:r>
            <a:r>
              <a:rPr lang="en-US" dirty="0"/>
              <a:t/>
            </a:r>
            <a:br>
              <a:rPr lang="en-US" dirty="0"/>
            </a:br>
            <a:endParaRPr lang="en-US" dirty="0"/>
          </a:p>
        </p:txBody>
      </p:sp>
      <p:sp>
        <p:nvSpPr>
          <p:cNvPr id="4" name="Прямоугольник 3"/>
          <p:cNvSpPr/>
          <p:nvPr/>
        </p:nvSpPr>
        <p:spPr>
          <a:xfrm>
            <a:off x="1123470" y="1096879"/>
            <a:ext cx="2172985" cy="830997"/>
          </a:xfrm>
          <a:prstGeom prst="rect">
            <a:avLst/>
          </a:prstGeom>
        </p:spPr>
        <p:txBody>
          <a:bodyPr wrap="square">
            <a:spAutoFit/>
          </a:bodyPr>
          <a:lstStyle/>
          <a:p>
            <a:pPr algn="ctr">
              <a:spcAft>
                <a:spcPts val="0"/>
              </a:spcAft>
            </a:pPr>
            <a:r>
              <a:rPr lang="en-US" sz="1600" b="1" dirty="0">
                <a:solidFill>
                  <a:srgbClr val="000000"/>
                </a:solidFill>
                <a:latin typeface="Times New Roman" panose="02020603050405020304" pitchFamily="18" charset="0"/>
                <a:ea typeface="DengXian" panose="02010600030101010101" pitchFamily="2" charset="-122"/>
              </a:rPr>
              <a:t>DEVELOPMENT</a:t>
            </a:r>
          </a:p>
          <a:p>
            <a:pPr algn="ctr">
              <a:spcAft>
                <a:spcPts val="0"/>
              </a:spcAft>
            </a:pPr>
            <a:r>
              <a:rPr lang="en-US" sz="1600" b="1" dirty="0">
                <a:solidFill>
                  <a:srgbClr val="000000"/>
                </a:solidFill>
                <a:latin typeface="Times New Roman" panose="02020603050405020304" pitchFamily="18" charset="0"/>
                <a:ea typeface="DengXian" panose="02010600030101010101" pitchFamily="2" charset="-122"/>
              </a:rPr>
              <a:t>SECTOR </a:t>
            </a:r>
          </a:p>
          <a:p>
            <a:pPr algn="ctr">
              <a:spcAft>
                <a:spcPts val="0"/>
              </a:spcAft>
            </a:pPr>
            <a:r>
              <a:rPr lang="en-US" sz="1600" b="1" dirty="0">
                <a:solidFill>
                  <a:srgbClr val="000000"/>
                </a:solidFill>
                <a:latin typeface="Times New Roman" panose="02020603050405020304" pitchFamily="18" charset="0"/>
                <a:ea typeface="DengXian" panose="02010600030101010101" pitchFamily="2" charset="-122"/>
              </a:rPr>
              <a:t>PROSPECTS</a:t>
            </a:r>
            <a:endParaRPr lang="en-US" sz="1600" dirty="0">
              <a:solidFill>
                <a:srgbClr val="000000"/>
              </a:solidFill>
              <a:latin typeface="Arial" panose="020B0604020202020204" pitchFamily="34" charset="0"/>
              <a:ea typeface="DengXian" panose="02010600030101010101" pitchFamily="2" charset="-122"/>
            </a:endParaRPr>
          </a:p>
        </p:txBody>
      </p:sp>
      <p:sp>
        <p:nvSpPr>
          <p:cNvPr id="6" name="Прямоугольник 5"/>
          <p:cNvSpPr/>
          <p:nvPr/>
        </p:nvSpPr>
        <p:spPr>
          <a:xfrm>
            <a:off x="715510" y="1927876"/>
            <a:ext cx="2817399" cy="1559529"/>
          </a:xfrm>
          <a:prstGeom prst="rect">
            <a:avLst/>
          </a:prstGeom>
        </p:spPr>
        <p:txBody>
          <a:bodyPr wrap="square">
            <a:spAutoFit/>
          </a:bodyPr>
          <a:lstStyle/>
          <a:p>
            <a:pPr algn="ctr">
              <a:lnSpc>
                <a:spcPct val="107000"/>
              </a:lnSpc>
              <a:spcAft>
                <a:spcPts val="800"/>
              </a:spcAft>
            </a:pPr>
            <a:r>
              <a:rPr lang="en-US" dirty="0" smtClean="0">
                <a:latin typeface="Times New Roman" panose="02020603050405020304" pitchFamily="18" charset="0"/>
                <a:ea typeface="DengXian" panose="02010600030101010101" pitchFamily="2" charset="-122"/>
                <a:cs typeface="Times New Roman" panose="02020603050405020304" pitchFamily="18" charset="0"/>
              </a:rPr>
              <a:t>There is a high </a:t>
            </a:r>
            <a:r>
              <a:rPr lang="en-US" dirty="0">
                <a:latin typeface="Times New Roman" panose="02020603050405020304" pitchFamily="18" charset="0"/>
                <a:ea typeface="DengXian" panose="02010600030101010101" pitchFamily="2" charset="-122"/>
                <a:cs typeface="Times New Roman" panose="02020603050405020304" pitchFamily="18" charset="0"/>
              </a:rPr>
              <a:t>solar activity and moderate </a:t>
            </a:r>
            <a:r>
              <a:rPr lang="en-US" dirty="0" smtClean="0">
                <a:latin typeface="Times New Roman" panose="02020603050405020304" pitchFamily="18" charset="0"/>
                <a:ea typeface="DengXian" panose="02010600030101010101" pitchFamily="2" charset="-122"/>
                <a:cs typeface="Times New Roman" panose="02020603050405020304" pitchFamily="18" charset="0"/>
              </a:rPr>
              <a:t>climate in Ukraine, </a:t>
            </a:r>
            <a:r>
              <a:rPr lang="en-US" dirty="0">
                <a:latin typeface="Times New Roman" panose="02020603050405020304" pitchFamily="18" charset="0"/>
                <a:ea typeface="DengXian" panose="02010600030101010101" pitchFamily="2" charset="-122"/>
                <a:cs typeface="Times New Roman" panose="02020603050405020304" pitchFamily="18" charset="0"/>
              </a:rPr>
              <a:t>which contributes to the high efficiency of solar panels in the summer.</a:t>
            </a:r>
            <a:endParaRPr lang="en-US" sz="14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7" name="Прямоугольник 6"/>
          <p:cNvSpPr/>
          <p:nvPr/>
        </p:nvSpPr>
        <p:spPr>
          <a:xfrm>
            <a:off x="3902683" y="1116079"/>
            <a:ext cx="2354555" cy="338554"/>
          </a:xfrm>
          <a:prstGeom prst="rect">
            <a:avLst/>
          </a:prstGeom>
        </p:spPr>
        <p:txBody>
          <a:bodyPr wrap="none">
            <a:spAutoFit/>
          </a:bodyPr>
          <a:lstStyle/>
          <a:p>
            <a:pPr>
              <a:spcAft>
                <a:spcPts val="0"/>
              </a:spcAft>
            </a:pPr>
            <a:r>
              <a:rPr lang="en-US" sz="1600" b="1" dirty="0">
                <a:solidFill>
                  <a:srgbClr val="000000"/>
                </a:solidFill>
                <a:latin typeface="Times New Roman" panose="02020603050405020304" pitchFamily="18" charset="0"/>
                <a:ea typeface="DengXian" panose="02010600030101010101" pitchFamily="2" charset="-122"/>
              </a:rPr>
              <a:t>THE COST OF ENTRY </a:t>
            </a:r>
            <a:endParaRPr lang="en-US" sz="1600" dirty="0">
              <a:solidFill>
                <a:srgbClr val="000000"/>
              </a:solidFill>
              <a:effectLst/>
              <a:latin typeface="Arial" panose="020B0604020202020204" pitchFamily="34" charset="0"/>
              <a:ea typeface="DengXian" panose="02010600030101010101" pitchFamily="2" charset="-122"/>
            </a:endParaRPr>
          </a:p>
        </p:txBody>
      </p:sp>
      <p:sp>
        <p:nvSpPr>
          <p:cNvPr id="8" name="Прямоугольник 7"/>
          <p:cNvSpPr/>
          <p:nvPr/>
        </p:nvSpPr>
        <p:spPr>
          <a:xfrm>
            <a:off x="3532909" y="1589913"/>
            <a:ext cx="2964873" cy="1277786"/>
          </a:xfrm>
          <a:prstGeom prst="rect">
            <a:avLst/>
          </a:prstGeom>
        </p:spPr>
        <p:txBody>
          <a:bodyPr wrap="square">
            <a:spAutoFit/>
          </a:bodyPr>
          <a:lstStyle/>
          <a:p>
            <a:pPr algn="ctr">
              <a:lnSpc>
                <a:spcPct val="107000"/>
              </a:lnSpc>
              <a:spcAft>
                <a:spcPts val="800"/>
              </a:spcAft>
            </a:pPr>
            <a:r>
              <a:rPr lang="en-US" dirty="0">
                <a:latin typeface="Times New Roman" panose="02020603050405020304" pitchFamily="18" charset="0"/>
                <a:ea typeface="DengXian" panose="02010600030101010101" pitchFamily="2" charset="-122"/>
                <a:cs typeface="Times New Roman" panose="02020603050405020304" pitchFamily="18" charset="0"/>
              </a:rPr>
              <a:t>The experience of building similar stations indicates the cost of 1kW of installed capacity - </a:t>
            </a:r>
            <a:r>
              <a:rPr lang="en-US" dirty="0" smtClean="0">
                <a:latin typeface="Times New Roman" panose="02020603050405020304" pitchFamily="18" charset="0"/>
                <a:ea typeface="DengXian" panose="02010600030101010101" pitchFamily="2" charset="-122"/>
                <a:cs typeface="Times New Roman" panose="02020603050405020304" pitchFamily="18" charset="0"/>
              </a:rPr>
              <a:t>$ </a:t>
            </a:r>
            <a:r>
              <a:rPr lang="ru-RU" dirty="0" smtClean="0">
                <a:latin typeface="Times New Roman" panose="02020603050405020304" pitchFamily="18" charset="0"/>
                <a:ea typeface="DengXian" panose="02010600030101010101" pitchFamily="2" charset="-122"/>
                <a:cs typeface="Times New Roman" panose="02020603050405020304" pitchFamily="18" charset="0"/>
              </a:rPr>
              <a:t>1</a:t>
            </a:r>
            <a:r>
              <a:rPr lang="ru-RU" dirty="0">
                <a:latin typeface="Times New Roman" panose="02020603050405020304" pitchFamily="18" charset="0"/>
                <a:ea typeface="DengXian" panose="02010600030101010101" pitchFamily="2" charset="-122"/>
                <a:cs typeface="Times New Roman" panose="02020603050405020304" pitchFamily="18" charset="0"/>
              </a:rPr>
              <a:t>1</a:t>
            </a:r>
            <a:r>
              <a:rPr lang="en-US" dirty="0" smtClean="0">
                <a:latin typeface="Times New Roman" panose="02020603050405020304" pitchFamily="18" charset="0"/>
                <a:ea typeface="DengXian" panose="02010600030101010101" pitchFamily="2" charset="-122"/>
                <a:cs typeface="Times New Roman" panose="02020603050405020304" pitchFamily="18" charset="0"/>
              </a:rPr>
              <a:t>00</a:t>
            </a:r>
            <a:r>
              <a:rPr lang="en-US" dirty="0">
                <a:latin typeface="Times New Roman" panose="02020603050405020304" pitchFamily="18" charset="0"/>
                <a:ea typeface="DengXian" panose="02010600030101010101" pitchFamily="2" charset="-122"/>
                <a:cs typeface="Times New Roman" panose="02020603050405020304" pitchFamily="18" charset="0"/>
              </a:rPr>
              <a:t>.</a:t>
            </a:r>
            <a:endParaRPr lang="en-US" sz="14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9" name="Прямоугольник 8"/>
          <p:cNvSpPr/>
          <p:nvPr/>
        </p:nvSpPr>
        <p:spPr>
          <a:xfrm>
            <a:off x="6712649" y="1123032"/>
            <a:ext cx="2446760" cy="338554"/>
          </a:xfrm>
          <a:prstGeom prst="rect">
            <a:avLst/>
          </a:prstGeom>
        </p:spPr>
        <p:txBody>
          <a:bodyPr wrap="none">
            <a:spAutoFit/>
          </a:bodyPr>
          <a:lstStyle/>
          <a:p>
            <a:pPr>
              <a:spcAft>
                <a:spcPts val="0"/>
              </a:spcAft>
            </a:pPr>
            <a:r>
              <a:rPr lang="en-US" sz="1600" b="1" dirty="0">
                <a:solidFill>
                  <a:srgbClr val="000000"/>
                </a:solidFill>
                <a:latin typeface="Times New Roman" panose="02020603050405020304" pitchFamily="18" charset="0"/>
                <a:ea typeface="DengXian" panose="02010600030101010101" pitchFamily="2" charset="-122"/>
              </a:rPr>
              <a:t>“THE GREEN TARIFF” </a:t>
            </a:r>
            <a:endParaRPr lang="en-US" sz="1600" dirty="0">
              <a:solidFill>
                <a:srgbClr val="000000"/>
              </a:solidFill>
              <a:effectLst/>
              <a:latin typeface="Arial" panose="020B0604020202020204" pitchFamily="34" charset="0"/>
              <a:ea typeface="DengXian" panose="02010600030101010101" pitchFamily="2" charset="-122"/>
            </a:endParaRPr>
          </a:p>
        </p:txBody>
      </p:sp>
      <p:sp>
        <p:nvSpPr>
          <p:cNvPr id="10" name="Прямоугольник 9"/>
          <p:cNvSpPr/>
          <p:nvPr/>
        </p:nvSpPr>
        <p:spPr>
          <a:xfrm>
            <a:off x="6404307" y="1534639"/>
            <a:ext cx="2969168" cy="1969770"/>
          </a:xfrm>
          <a:prstGeom prst="rect">
            <a:avLst/>
          </a:prstGeom>
        </p:spPr>
        <p:txBody>
          <a:bodyPr wrap="square">
            <a:spAutoFit/>
          </a:bodyPr>
          <a:lstStyle/>
          <a:p>
            <a:pPr algn="ctr"/>
            <a:r>
              <a:rPr lang="en-US" dirty="0">
                <a:solidFill>
                  <a:srgbClr val="000000"/>
                </a:solidFill>
                <a:latin typeface="Times New Roman" panose="02020603050405020304" pitchFamily="18" charset="0"/>
                <a:ea typeface="DengXian" panose="02010600030101010101" pitchFamily="2" charset="-122"/>
              </a:rPr>
              <a:t>State supports the sector due to “The Green Tariff” and tax benefits. </a:t>
            </a:r>
            <a:r>
              <a:rPr lang="en-US" sz="1600" dirty="0">
                <a:solidFill>
                  <a:srgbClr val="000000"/>
                </a:solidFill>
                <a:latin typeface="Arial" panose="020B0604020202020204" pitchFamily="34" charset="0"/>
                <a:ea typeface="DengXian" panose="02010600030101010101" pitchFamily="2" charset="-122"/>
              </a:rPr>
              <a:t>T</a:t>
            </a:r>
            <a:r>
              <a:rPr lang="en-US" dirty="0">
                <a:latin typeface="Times New Roman" panose="02020603050405020304" pitchFamily="18" charset="0"/>
                <a:ea typeface="DengXian" panose="02010600030101010101" pitchFamily="2" charset="-122"/>
                <a:cs typeface="Times New Roman" panose="02020603050405020304" pitchFamily="18" charset="0"/>
              </a:rPr>
              <a:t>he minimum "Green Tariff" is fixed to </a:t>
            </a:r>
            <a:r>
              <a:rPr lang="en-US" dirty="0" smtClean="0">
                <a:latin typeface="Times New Roman" panose="02020603050405020304" pitchFamily="18" charset="0"/>
                <a:ea typeface="DengXian" panose="02010600030101010101" pitchFamily="2" charset="-122"/>
                <a:cs typeface="Times New Roman" panose="02020603050405020304" pitchFamily="18" charset="0"/>
              </a:rPr>
              <a:t>2030 </a:t>
            </a:r>
            <a:r>
              <a:rPr lang="en-US" dirty="0">
                <a:latin typeface="Times New Roman" panose="02020603050405020304" pitchFamily="18" charset="0"/>
                <a:ea typeface="DengXian" panose="02010600030101010101" pitchFamily="2" charset="-122"/>
                <a:cs typeface="Times New Roman" panose="02020603050405020304" pitchFamily="18" charset="0"/>
              </a:rPr>
              <a:t>and is </a:t>
            </a:r>
            <a:r>
              <a:rPr lang="en-US" dirty="0" smtClean="0">
                <a:latin typeface="Times New Roman" panose="02020603050405020304" pitchFamily="18" charset="0"/>
                <a:ea typeface="DengXian" panose="02010600030101010101" pitchFamily="2" charset="-122"/>
                <a:cs typeface="Times New Roman" panose="02020603050405020304" pitchFamily="18" charset="0"/>
              </a:rPr>
              <a:t>15 </a:t>
            </a:r>
            <a:r>
              <a:rPr lang="en-US" dirty="0">
                <a:latin typeface="Times New Roman" panose="02020603050405020304" pitchFamily="18" charset="0"/>
                <a:ea typeface="DengXian" panose="02010600030101010101" pitchFamily="2" charset="-122"/>
                <a:cs typeface="Times New Roman" panose="02020603050405020304" pitchFamily="18" charset="0"/>
              </a:rPr>
              <a:t>euro cents / kWh.</a:t>
            </a:r>
            <a:endParaRPr lang="en-US" sz="1400" dirty="0">
              <a:latin typeface="Calibri" panose="020F0502020204030204" pitchFamily="34" charset="0"/>
              <a:ea typeface="DengXian" panose="02010600030101010101" pitchFamily="2" charset="-122"/>
              <a:cs typeface="Times New Roman" panose="02020603050405020304" pitchFamily="18" charset="0"/>
            </a:endParaRPr>
          </a:p>
          <a:p>
            <a:pPr algn="ctr">
              <a:spcAft>
                <a:spcPts val="0"/>
              </a:spcAft>
            </a:pPr>
            <a:endParaRPr lang="en-US" sz="1400"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11" name="Прямоугольник 10"/>
          <p:cNvSpPr/>
          <p:nvPr/>
        </p:nvSpPr>
        <p:spPr>
          <a:xfrm>
            <a:off x="9893154" y="1116079"/>
            <a:ext cx="1879041" cy="338554"/>
          </a:xfrm>
          <a:prstGeom prst="rect">
            <a:avLst/>
          </a:prstGeom>
        </p:spPr>
        <p:txBody>
          <a:bodyPr wrap="none">
            <a:spAutoFit/>
          </a:bodyPr>
          <a:lstStyle/>
          <a:p>
            <a:pPr>
              <a:spcAft>
                <a:spcPts val="0"/>
              </a:spcAft>
            </a:pPr>
            <a:r>
              <a:rPr lang="en-US" sz="1600" b="1" dirty="0">
                <a:solidFill>
                  <a:srgbClr val="000000"/>
                </a:solidFill>
                <a:latin typeface="Times New Roman" panose="02020603050405020304" pitchFamily="18" charset="0"/>
                <a:ea typeface="DengXian" panose="02010600030101010101" pitchFamily="2" charset="-122"/>
              </a:rPr>
              <a:t>PUBLIC SPHERE </a:t>
            </a:r>
            <a:endParaRPr lang="en-US" sz="1600" dirty="0">
              <a:solidFill>
                <a:srgbClr val="000000"/>
              </a:solidFill>
              <a:effectLst/>
              <a:latin typeface="Arial" panose="020B0604020202020204" pitchFamily="34" charset="0"/>
              <a:ea typeface="DengXian" panose="02010600030101010101" pitchFamily="2" charset="-122"/>
            </a:endParaRPr>
          </a:p>
        </p:txBody>
      </p:sp>
      <p:sp>
        <p:nvSpPr>
          <p:cNvPr id="12" name="Прямоугольник 11"/>
          <p:cNvSpPr/>
          <p:nvPr/>
        </p:nvSpPr>
        <p:spPr>
          <a:xfrm>
            <a:off x="9274775" y="1539787"/>
            <a:ext cx="2820243" cy="2463238"/>
          </a:xfrm>
          <a:prstGeom prst="rect">
            <a:avLst/>
          </a:prstGeom>
        </p:spPr>
        <p:txBody>
          <a:bodyPr wrap="square">
            <a:spAutoFit/>
          </a:bodyPr>
          <a:lstStyle/>
          <a:p>
            <a:pPr algn="ctr">
              <a:lnSpc>
                <a:spcPct val="107000"/>
              </a:lnSpc>
              <a:spcAft>
                <a:spcPts val="800"/>
              </a:spcAft>
            </a:pPr>
            <a:r>
              <a:rPr lang="en-US" dirty="0">
                <a:latin typeface="Times New Roman" panose="02020603050405020304" pitchFamily="18" charset="0"/>
                <a:ea typeface="DengXian" panose="02010600030101010101" pitchFamily="2" charset="-122"/>
                <a:cs typeface="Times New Roman" panose="02020603050405020304" pitchFamily="18" charset="0"/>
              </a:rPr>
              <a:t>According to the Decision of the Energy Community Ministerial Council, Ukraine has taken an obligation to reach 11% of energy production from renewable sources by 2020 (6% as for today).</a:t>
            </a:r>
            <a:endParaRPr lang="en-US" sz="1400" dirty="0">
              <a:latin typeface="Calibri" panose="020F0502020204030204" pitchFamily="34" charset="0"/>
              <a:ea typeface="DengXian" panose="02010600030101010101" pitchFamily="2" charset="-122"/>
              <a:cs typeface="Times New Roman" panose="02020603050405020304" pitchFamily="18" charset="0"/>
            </a:endParaRPr>
          </a:p>
        </p:txBody>
      </p:sp>
      <p:sp>
        <p:nvSpPr>
          <p:cNvPr id="13" name="Скругленный прямоугольник 12"/>
          <p:cNvSpPr/>
          <p:nvPr/>
        </p:nvSpPr>
        <p:spPr>
          <a:xfrm>
            <a:off x="955964" y="4560164"/>
            <a:ext cx="3796144" cy="4129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Прямоугольник 13"/>
          <p:cNvSpPr/>
          <p:nvPr/>
        </p:nvSpPr>
        <p:spPr>
          <a:xfrm>
            <a:off x="955964" y="4601200"/>
            <a:ext cx="3910366" cy="369332"/>
          </a:xfrm>
          <a:prstGeom prst="rect">
            <a:avLst/>
          </a:prstGeom>
        </p:spPr>
        <p:txBody>
          <a:bodyPr wrap="none">
            <a:spAutoFit/>
          </a:bodyPr>
          <a:lstStyle/>
          <a:p>
            <a:pPr>
              <a:spcAft>
                <a:spcPts val="0"/>
              </a:spcAft>
            </a:pPr>
            <a:r>
              <a:rPr lang="en-US" b="1" dirty="0">
                <a:solidFill>
                  <a:schemeClr val="bg1"/>
                </a:solidFill>
                <a:latin typeface="Times New Roman" panose="02020603050405020304" pitchFamily="18" charset="0"/>
                <a:ea typeface="DengXian" panose="02010600030101010101" pitchFamily="2" charset="-122"/>
              </a:rPr>
              <a:t>Preferential tariff by the year of 2030 </a:t>
            </a:r>
            <a:endParaRPr lang="en-US" sz="1600" dirty="0">
              <a:solidFill>
                <a:schemeClr val="bg1"/>
              </a:solidFill>
              <a:effectLst/>
              <a:latin typeface="Arial" panose="020B0604020202020204" pitchFamily="34" charset="0"/>
              <a:ea typeface="DengXian" panose="02010600030101010101" pitchFamily="2" charset="-122"/>
            </a:endParaRPr>
          </a:p>
        </p:txBody>
      </p:sp>
      <p:sp>
        <p:nvSpPr>
          <p:cNvPr id="15" name="Овал 14"/>
          <p:cNvSpPr/>
          <p:nvPr/>
        </p:nvSpPr>
        <p:spPr>
          <a:xfrm>
            <a:off x="715509" y="4128683"/>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TextBox 15"/>
          <p:cNvSpPr txBox="1"/>
          <p:nvPr/>
        </p:nvSpPr>
        <p:spPr>
          <a:xfrm>
            <a:off x="841742" y="4197433"/>
            <a:ext cx="402409" cy="369332"/>
          </a:xfrm>
          <a:prstGeom prst="rect">
            <a:avLst/>
          </a:prstGeom>
          <a:noFill/>
        </p:spPr>
        <p:txBody>
          <a:bodyPr wrap="square" rtlCol="0">
            <a:spAutoFit/>
          </a:bodyPr>
          <a:lstStyle/>
          <a:p>
            <a:r>
              <a:rPr lang="en-US" b="1" dirty="0" smtClean="0"/>
              <a:t>1</a:t>
            </a:r>
            <a:endParaRPr lang="en-US" b="1" dirty="0"/>
          </a:p>
        </p:txBody>
      </p:sp>
      <p:sp>
        <p:nvSpPr>
          <p:cNvPr id="18" name="Скругленный прямоугольник 17"/>
          <p:cNvSpPr/>
          <p:nvPr/>
        </p:nvSpPr>
        <p:spPr>
          <a:xfrm>
            <a:off x="1005828" y="5403381"/>
            <a:ext cx="2812473" cy="57741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smtClean="0">
                <a:latin typeface="Times New Roman" panose="02020603050405020304" pitchFamily="18" charset="0"/>
                <a:cs typeface="Times New Roman" panose="02020603050405020304" pitchFamily="18" charset="0"/>
              </a:rPr>
              <a:t>Linked </a:t>
            </a:r>
            <a:r>
              <a:rPr lang="en-US" b="1" dirty="0">
                <a:latin typeface="Times New Roman" panose="02020603050405020304" pitchFamily="18" charset="0"/>
                <a:cs typeface="Times New Roman" panose="02020603050405020304" pitchFamily="18" charset="0"/>
              </a:rPr>
              <a:t>tariff to the EUR </a:t>
            </a:r>
            <a:endParaRPr lang="en-US" dirty="0">
              <a:latin typeface="Times New Roman" panose="02020603050405020304" pitchFamily="18" charset="0"/>
              <a:cs typeface="Times New Roman" panose="02020603050405020304" pitchFamily="18" charset="0"/>
            </a:endParaRPr>
          </a:p>
        </p:txBody>
      </p:sp>
      <p:sp>
        <p:nvSpPr>
          <p:cNvPr id="20" name="Овал 19"/>
          <p:cNvSpPr/>
          <p:nvPr/>
        </p:nvSpPr>
        <p:spPr>
          <a:xfrm>
            <a:off x="715509" y="4941972"/>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anose="02020603050405020304" pitchFamily="18" charset="0"/>
                <a:cs typeface="Times New Roman" panose="02020603050405020304" pitchFamily="18" charset="0"/>
              </a:rPr>
              <a:t>2</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22" name="Скругленный прямоугольник 21"/>
          <p:cNvSpPr/>
          <p:nvPr/>
        </p:nvSpPr>
        <p:spPr>
          <a:xfrm>
            <a:off x="1005828" y="6345699"/>
            <a:ext cx="5706821" cy="40178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latin typeface="Times New Roman" panose="02020603050405020304" pitchFamily="18" charset="0"/>
                <a:cs typeface="Times New Roman" panose="02020603050405020304" pitchFamily="18" charset="0"/>
              </a:rPr>
              <a:t>Monthly regulation of “The Green Tariff" by NKREKP </a:t>
            </a:r>
            <a:endParaRPr lang="en-US" dirty="0">
              <a:latin typeface="Times New Roman" panose="02020603050405020304" pitchFamily="18" charset="0"/>
              <a:cs typeface="Times New Roman" panose="02020603050405020304" pitchFamily="18" charset="0"/>
            </a:endParaRPr>
          </a:p>
        </p:txBody>
      </p:sp>
      <p:sp>
        <p:nvSpPr>
          <p:cNvPr id="24" name="Овал 23"/>
          <p:cNvSpPr/>
          <p:nvPr/>
        </p:nvSpPr>
        <p:spPr>
          <a:xfrm>
            <a:off x="709330" y="5928631"/>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3</a:t>
            </a:r>
          </a:p>
        </p:txBody>
      </p:sp>
      <p:sp>
        <p:nvSpPr>
          <p:cNvPr id="25" name="Скругленный прямоугольник 24"/>
          <p:cNvSpPr/>
          <p:nvPr/>
        </p:nvSpPr>
        <p:spPr>
          <a:xfrm>
            <a:off x="4789450" y="3772012"/>
            <a:ext cx="2234805" cy="237790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latin typeface="Times New Roman" panose="02020603050405020304" pitchFamily="18" charset="0"/>
                <a:cs typeface="Times New Roman" panose="02020603050405020304" pitchFamily="18" charset="0"/>
              </a:rPr>
              <a:t>The Green Tariff for all types of power plants that produce electricity from alternative sources will decrease when compared to the level of 2016</a:t>
            </a:r>
            <a:endParaRPr lang="en-US" sz="1600" dirty="0">
              <a:latin typeface="Times New Roman" panose="02020603050405020304" pitchFamily="18" charset="0"/>
              <a:cs typeface="Times New Roman" panose="02020603050405020304" pitchFamily="18" charset="0"/>
            </a:endParaRPr>
          </a:p>
        </p:txBody>
      </p:sp>
      <p:sp>
        <p:nvSpPr>
          <p:cNvPr id="26" name="Овал 25"/>
          <p:cNvSpPr/>
          <p:nvPr/>
        </p:nvSpPr>
        <p:spPr>
          <a:xfrm>
            <a:off x="4527905" y="3421812"/>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anose="02020603050405020304" pitchFamily="18" charset="0"/>
                <a:cs typeface="Times New Roman" panose="02020603050405020304" pitchFamily="18" charset="0"/>
              </a:rPr>
              <a:t>4</a:t>
            </a:r>
            <a:endParaRPr lang="en-US" b="1" dirty="0">
              <a:solidFill>
                <a:schemeClr val="tx1"/>
              </a:solidFill>
              <a:latin typeface="Times New Roman" panose="02020603050405020304" pitchFamily="18" charset="0"/>
              <a:cs typeface="Times New Roman" panose="02020603050405020304" pitchFamily="18" charset="0"/>
            </a:endParaRPr>
          </a:p>
        </p:txBody>
      </p:sp>
      <p:sp>
        <p:nvSpPr>
          <p:cNvPr id="27" name="Скругленный прямоугольник 26"/>
          <p:cNvSpPr/>
          <p:nvPr/>
        </p:nvSpPr>
        <p:spPr>
          <a:xfrm>
            <a:off x="7094407" y="4014402"/>
            <a:ext cx="2208078" cy="218552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latin typeface="Times New Roman" panose="02020603050405020304" pitchFamily="18" charset="0"/>
                <a:cs typeface="Times New Roman" panose="02020603050405020304" pitchFamily="18" charset="0"/>
              </a:rPr>
              <a:t>Imported equipment is free of customs duty and is exempted from VAT, if the relevant equipment is not being produced in Ukraine </a:t>
            </a:r>
            <a:endParaRPr lang="en-US" sz="1600" dirty="0">
              <a:latin typeface="Times New Roman" panose="02020603050405020304" pitchFamily="18" charset="0"/>
              <a:cs typeface="Times New Roman" panose="02020603050405020304" pitchFamily="18" charset="0"/>
            </a:endParaRPr>
          </a:p>
        </p:txBody>
      </p:sp>
      <p:sp>
        <p:nvSpPr>
          <p:cNvPr id="28" name="Овал 27"/>
          <p:cNvSpPr/>
          <p:nvPr/>
        </p:nvSpPr>
        <p:spPr>
          <a:xfrm>
            <a:off x="7078076" y="3572367"/>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latin typeface="Times New Roman" panose="02020603050405020304" pitchFamily="18" charset="0"/>
                <a:cs typeface="Times New Roman" panose="02020603050405020304" pitchFamily="18" charset="0"/>
              </a:rPr>
              <a:t>5</a:t>
            </a:r>
          </a:p>
        </p:txBody>
      </p:sp>
      <p:sp>
        <p:nvSpPr>
          <p:cNvPr id="30" name="Скругленный прямоугольник 29"/>
          <p:cNvSpPr/>
          <p:nvPr/>
        </p:nvSpPr>
        <p:spPr>
          <a:xfrm>
            <a:off x="9537133" y="4701265"/>
            <a:ext cx="2557885" cy="207621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b="1" dirty="0">
                <a:latin typeface="Times New Roman" panose="02020603050405020304" pitchFamily="18" charset="0"/>
                <a:cs typeface="Times New Roman" panose="02020603050405020304" pitchFamily="18" charset="0"/>
              </a:rPr>
              <a:t>The rental rate for the land that is used for renewable energy facilities is reduced to 3% of the land value, compared to the standard 12 % rate</a:t>
            </a:r>
            <a:endParaRPr lang="en-US" sz="1600" dirty="0">
              <a:latin typeface="Times New Roman" panose="02020603050405020304" pitchFamily="18" charset="0"/>
              <a:cs typeface="Times New Roman" panose="02020603050405020304" pitchFamily="18" charset="0"/>
            </a:endParaRPr>
          </a:p>
        </p:txBody>
      </p:sp>
      <p:sp>
        <p:nvSpPr>
          <p:cNvPr id="31" name="Овал 30"/>
          <p:cNvSpPr/>
          <p:nvPr/>
        </p:nvSpPr>
        <p:spPr>
          <a:xfrm>
            <a:off x="9464526" y="4250923"/>
            <a:ext cx="580639" cy="542586"/>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latin typeface="Times New Roman" panose="02020603050405020304" pitchFamily="18" charset="0"/>
                <a:cs typeface="Times New Roman" panose="02020603050405020304" pitchFamily="18" charset="0"/>
              </a:rPr>
              <a:t>6</a:t>
            </a:r>
            <a:endParaRPr lang="en-US"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4321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69673" y="0"/>
            <a:ext cx="6248399" cy="623455"/>
          </a:xfrm>
        </p:spPr>
        <p:txBody>
          <a:bodyPr>
            <a:normAutofit fontScale="90000"/>
          </a:bodyPr>
          <a:lstStyle/>
          <a:p>
            <a:r>
              <a:rPr lang="en-US" dirty="0"/>
              <a:t> </a:t>
            </a:r>
            <a:r>
              <a:rPr lang="en-US" b="1" dirty="0" smtClean="0"/>
              <a:t>The </a:t>
            </a:r>
            <a:r>
              <a:rPr lang="en-US" b="1" dirty="0"/>
              <a:t>key project parameters</a:t>
            </a:r>
            <a:r>
              <a:rPr lang="en-US" dirty="0"/>
              <a:t/>
            </a:r>
            <a:br>
              <a:rPr lang="en-US" dirty="0"/>
            </a:br>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3883541562"/>
              </p:ext>
            </p:extLst>
          </p:nvPr>
        </p:nvGraphicFramePr>
        <p:xfrm>
          <a:off x="802006" y="1607126"/>
          <a:ext cx="5377568" cy="2313326"/>
        </p:xfrm>
        <a:graphic>
          <a:graphicData uri="http://schemas.openxmlformats.org/drawingml/2006/table">
            <a:tbl>
              <a:tblPr>
                <a:tableStyleId>{5C22544A-7EE6-4342-B048-85BDC9FD1C3A}</a:tableStyleId>
              </a:tblPr>
              <a:tblGrid>
                <a:gridCol w="2436535">
                  <a:extLst>
                    <a:ext uri="{9D8B030D-6E8A-4147-A177-3AD203B41FA5}">
                      <a16:colId xmlns:a16="http://schemas.microsoft.com/office/drawing/2014/main" val="2003873097"/>
                    </a:ext>
                  </a:extLst>
                </a:gridCol>
                <a:gridCol w="1558783">
                  <a:extLst>
                    <a:ext uri="{9D8B030D-6E8A-4147-A177-3AD203B41FA5}">
                      <a16:colId xmlns:a16="http://schemas.microsoft.com/office/drawing/2014/main" val="3968079241"/>
                    </a:ext>
                  </a:extLst>
                </a:gridCol>
                <a:gridCol w="1382250">
                  <a:extLst>
                    <a:ext uri="{9D8B030D-6E8A-4147-A177-3AD203B41FA5}">
                      <a16:colId xmlns:a16="http://schemas.microsoft.com/office/drawing/2014/main" val="1421939252"/>
                    </a:ext>
                  </a:extLst>
                </a:gridCol>
              </a:tblGrid>
              <a:tr h="448309">
                <a:tc gridSpan="3">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Overall </a:t>
                      </a:r>
                      <a:r>
                        <a:rPr lang="en-US" sz="2000" dirty="0" smtClean="0">
                          <a:effectLst/>
                          <a:latin typeface="Times New Roman" panose="02020603050405020304" pitchFamily="18" charset="0"/>
                          <a:cs typeface="Times New Roman" panose="02020603050405020304" pitchFamily="18" charset="0"/>
                        </a:rPr>
                        <a:t>TTP data</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798756701"/>
                  </a:ext>
                </a:extLst>
              </a:tr>
              <a:tr h="368737">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Capacity </a:t>
                      </a:r>
                      <a:endParaRPr lang="en-US" sz="200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MW </a:t>
                      </a:r>
                      <a:endParaRPr lang="en-US" sz="200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ru-RU" sz="2000" dirty="0" smtClean="0">
                          <a:solidFill>
                            <a:schemeClr val="dk1"/>
                          </a:solidFill>
                          <a:effectLst/>
                          <a:latin typeface="Times New Roman" panose="02020603050405020304" pitchFamily="18" charset="0"/>
                          <a:ea typeface="+mn-ea"/>
                          <a:cs typeface="Times New Roman" panose="02020603050405020304" pitchFamily="18" charset="0"/>
                        </a:rPr>
                        <a:t>54</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323947500"/>
                  </a:ext>
                </a:extLst>
              </a:tr>
              <a:tr h="378022">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Construction period </a:t>
                      </a:r>
                      <a:endParaRPr lang="en-US" sz="200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months </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ru-RU" sz="2000" dirty="0" smtClean="0">
                          <a:solidFill>
                            <a:schemeClr val="dk1"/>
                          </a:solidFill>
                          <a:effectLst/>
                          <a:latin typeface="Times New Roman" panose="02020603050405020304" pitchFamily="18" charset="0"/>
                          <a:ea typeface="+mn-ea"/>
                          <a:cs typeface="Times New Roman" panose="02020603050405020304" pitchFamily="18" charset="0"/>
                        </a:rPr>
                        <a:t>6</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700067109"/>
                  </a:ext>
                </a:extLst>
              </a:tr>
              <a:tr h="368737">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Staff </a:t>
                      </a:r>
                      <a:endParaRPr lang="en-US" sz="200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dirty="0" smtClean="0">
                          <a:solidFill>
                            <a:schemeClr val="dk1"/>
                          </a:solidFill>
                          <a:effectLst/>
                          <a:latin typeface="Times New Roman" panose="02020603050405020304" pitchFamily="18" charset="0"/>
                          <a:ea typeface="+mn-ea"/>
                          <a:cs typeface="Times New Roman" panose="02020603050405020304" pitchFamily="18" charset="0"/>
                        </a:rPr>
                        <a:t>person</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ru-RU" sz="2000" dirty="0" smtClean="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rPr>
                        <a:t>12</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256144749"/>
                  </a:ext>
                </a:extLst>
              </a:tr>
              <a:tr h="380784">
                <a:tc>
                  <a:txBody>
                    <a:bodyPr/>
                    <a:lstStyle/>
                    <a:p>
                      <a:pPr>
                        <a:lnSpc>
                          <a:spcPct val="107000"/>
                        </a:lnSpc>
                        <a:spcAft>
                          <a:spcPts val="0"/>
                        </a:spcAft>
                      </a:pPr>
                      <a:r>
                        <a:rPr lang="en-US" sz="2000">
                          <a:effectLst/>
                          <a:latin typeface="Times New Roman" panose="02020603050405020304" pitchFamily="18" charset="0"/>
                          <a:cs typeface="Times New Roman" panose="02020603050405020304" pitchFamily="18" charset="0"/>
                        </a:rPr>
                        <a:t>“The Green Tariff” </a:t>
                      </a:r>
                      <a:endParaRPr lang="en-US" sz="200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EUR/kWh </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dirty="0" smtClean="0">
                          <a:effectLst/>
                          <a:latin typeface="Times New Roman" panose="02020603050405020304" pitchFamily="18" charset="0"/>
                          <a:cs typeface="Times New Roman" panose="02020603050405020304" pitchFamily="18" charset="0"/>
                        </a:rPr>
                        <a:t>0,1</a:t>
                      </a:r>
                      <a:r>
                        <a:rPr lang="ru-RU" sz="2000" dirty="0" smtClean="0">
                          <a:effectLst/>
                          <a:latin typeface="Times New Roman" panose="02020603050405020304" pitchFamily="18" charset="0"/>
                          <a:cs typeface="Times New Roman" panose="02020603050405020304" pitchFamily="18" charset="0"/>
                        </a:rPr>
                        <a:t>5</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4198866758"/>
                  </a:ext>
                </a:extLst>
              </a:tr>
              <a:tr h="368737">
                <a:tc>
                  <a:txBody>
                    <a:bodyPr/>
                    <a:lstStyle/>
                    <a:p>
                      <a:pPr>
                        <a:lnSpc>
                          <a:spcPct val="107000"/>
                        </a:lnSpc>
                        <a:spcAft>
                          <a:spcPts val="0"/>
                        </a:spcAft>
                      </a:pPr>
                      <a:r>
                        <a:rPr lang="en-US" sz="2000" dirty="0">
                          <a:effectLst/>
                          <a:latin typeface="Times New Roman" panose="02020603050405020304" pitchFamily="18" charset="0"/>
                          <a:cs typeface="Times New Roman" panose="02020603050405020304" pitchFamily="18" charset="0"/>
                        </a:rPr>
                        <a:t>Investments </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en-US" sz="2000" dirty="0" smtClean="0">
                          <a:effectLst/>
                          <a:latin typeface="Times New Roman" panose="02020603050405020304" pitchFamily="18" charset="0"/>
                          <a:cs typeface="Times New Roman" panose="02020603050405020304" pitchFamily="18" charset="0"/>
                        </a:rPr>
                        <a:t>USD </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tc>
                  <a:txBody>
                    <a:bodyPr/>
                    <a:lstStyle/>
                    <a:p>
                      <a:pPr>
                        <a:lnSpc>
                          <a:spcPct val="107000"/>
                        </a:lnSpc>
                        <a:spcAft>
                          <a:spcPts val="0"/>
                        </a:spcAft>
                      </a:pPr>
                      <a:r>
                        <a:rPr lang="ru-RU" sz="2000" baseline="0" dirty="0" smtClean="0">
                          <a:solidFill>
                            <a:schemeClr val="dk1"/>
                          </a:solidFill>
                          <a:effectLst/>
                          <a:latin typeface="Times New Roman" panose="02020603050405020304" pitchFamily="18" charset="0"/>
                          <a:ea typeface="+mn-ea"/>
                          <a:cs typeface="Times New Roman" panose="02020603050405020304" pitchFamily="18" charset="0"/>
                        </a:rPr>
                        <a:t>48 60</a:t>
                      </a:r>
                      <a:r>
                        <a:rPr lang="en-US" sz="2000" baseline="0" dirty="0" smtClean="0">
                          <a:solidFill>
                            <a:schemeClr val="dk1"/>
                          </a:solidFill>
                          <a:effectLst/>
                          <a:latin typeface="Times New Roman" panose="02020603050405020304" pitchFamily="18" charset="0"/>
                          <a:ea typeface="+mn-ea"/>
                          <a:cs typeface="Times New Roman" panose="02020603050405020304" pitchFamily="18" charset="0"/>
                        </a:rPr>
                        <a:t>0 000</a:t>
                      </a:r>
                      <a:endParaRPr lang="en-US" sz="2000" dirty="0">
                        <a:solidFill>
                          <a:srgbClr val="000000"/>
                        </a:solidFill>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tc>
                <a:extLst>
                  <a:ext uri="{0D108BD9-81ED-4DB2-BD59-A6C34878D82A}">
                    <a16:rowId xmlns:a16="http://schemas.microsoft.com/office/drawing/2014/main" val="2060066909"/>
                  </a:ext>
                </a:extLst>
              </a:tr>
            </a:tbl>
          </a:graphicData>
        </a:graphic>
      </p:graphicFrame>
      <p:sp>
        <p:nvSpPr>
          <p:cNvPr id="5" name="Прямоугольник 4"/>
          <p:cNvSpPr/>
          <p:nvPr/>
        </p:nvSpPr>
        <p:spPr>
          <a:xfrm>
            <a:off x="6774873" y="1211467"/>
            <a:ext cx="5417127" cy="1559529"/>
          </a:xfrm>
          <a:prstGeom prst="rect">
            <a:avLst/>
          </a:prstGeom>
        </p:spPr>
        <p:txBody>
          <a:bodyPr wrap="square">
            <a:spAutoFit/>
          </a:bodyPr>
          <a:lstStyle/>
          <a:p>
            <a:pPr>
              <a:lnSpc>
                <a:spcPct val="107000"/>
              </a:lnSpc>
              <a:spcAft>
                <a:spcPts val="800"/>
              </a:spcAft>
            </a:pPr>
            <a:r>
              <a:rPr lang="en-US" dirty="0">
                <a:latin typeface="Times New Roman" panose="02020603050405020304" pitchFamily="18" charset="0"/>
                <a:ea typeface="DengXian" panose="02010600030101010101" pitchFamily="2" charset="-122"/>
                <a:cs typeface="Times New Roman" panose="02020603050405020304" pitchFamily="18" charset="0"/>
              </a:rPr>
              <a:t>The main equipment of the solar power plant are polycrystalline solar panels and DC inverters. This equipment is standard and is selected from </a:t>
            </a:r>
            <a:r>
              <a:rPr lang="en-US" dirty="0" smtClean="0">
                <a:latin typeface="Times New Roman" panose="02020603050405020304" pitchFamily="18" charset="0"/>
                <a:ea typeface="DengXian" panose="02010600030101010101" pitchFamily="2" charset="-122"/>
                <a:cs typeface="Times New Roman" panose="02020603050405020304" pitchFamily="18" charset="0"/>
              </a:rPr>
              <a:t>the TIER1 </a:t>
            </a:r>
            <a:r>
              <a:rPr lang="en-US" dirty="0">
                <a:latin typeface="Times New Roman" panose="02020603050405020304" pitchFamily="18" charset="0"/>
                <a:ea typeface="DengXian" panose="02010600030101010101" pitchFamily="2" charset="-122"/>
                <a:cs typeface="Times New Roman" panose="02020603050405020304" pitchFamily="18" charset="0"/>
              </a:rPr>
              <a:t>companies </a:t>
            </a:r>
            <a:r>
              <a:rPr lang="en-US" dirty="0" smtClean="0">
                <a:latin typeface="Times New Roman" panose="02020603050405020304" pitchFamily="18" charset="0"/>
                <a:ea typeface="DengXian" panose="02010600030101010101" pitchFamily="2" charset="-122"/>
                <a:cs typeface="Times New Roman" panose="02020603050405020304" pitchFamily="18" charset="0"/>
              </a:rPr>
              <a:t>list </a:t>
            </a:r>
            <a:r>
              <a:rPr lang="en-US" dirty="0">
                <a:latin typeface="Times New Roman" panose="02020603050405020304" pitchFamily="18" charset="0"/>
                <a:ea typeface="DengXian" panose="02010600030101010101" pitchFamily="2" charset="-122"/>
                <a:cs typeface="Times New Roman" panose="02020603050405020304" pitchFamily="18" charset="0"/>
              </a:rPr>
              <a:t>at the time of the project start on the principle of maximum economic feasibility.</a:t>
            </a:r>
            <a:endParaRPr lang="en-US" dirty="0">
              <a:effectLst/>
              <a:latin typeface="Calibri" panose="020F0502020204030204" pitchFamily="34" charset="0"/>
              <a:ea typeface="DengXian" panose="02010600030101010101" pitchFamily="2" charset="-122"/>
              <a:cs typeface="Times New Roman" panose="02020603050405020304" pitchFamily="18" charset="0"/>
            </a:endParaRPr>
          </a:p>
        </p:txBody>
      </p:sp>
      <p:sp>
        <p:nvSpPr>
          <p:cNvPr id="6" name="Прямоугольник 5"/>
          <p:cNvSpPr/>
          <p:nvPr/>
        </p:nvSpPr>
        <p:spPr>
          <a:xfrm>
            <a:off x="6774873" y="3662487"/>
            <a:ext cx="5417128" cy="685059"/>
          </a:xfrm>
          <a:prstGeom prst="rect">
            <a:avLst/>
          </a:prstGeom>
        </p:spPr>
        <p:txBody>
          <a:bodyPr wrap="square">
            <a:spAutoFit/>
          </a:bodyPr>
          <a:lstStyle/>
          <a:p>
            <a:pPr>
              <a:lnSpc>
                <a:spcPct val="107000"/>
              </a:lnSpc>
              <a:spcAft>
                <a:spcPts val="800"/>
              </a:spcAft>
            </a:pPr>
            <a:r>
              <a:rPr lang="en-US" dirty="0">
                <a:latin typeface="Times New Roman" panose="02020603050405020304" pitchFamily="18" charset="0"/>
                <a:ea typeface="DengXian" panose="02010600030101010101" pitchFamily="2" charset="-122"/>
                <a:cs typeface="Times New Roman" panose="02020603050405020304" pitchFamily="18" charset="0"/>
              </a:rPr>
              <a:t>The technological cycle of the station is </a:t>
            </a:r>
            <a:r>
              <a:rPr lang="en-US" dirty="0" smtClean="0">
                <a:latin typeface="Times New Roman" panose="02020603050405020304" pitchFamily="18" charset="0"/>
                <a:ea typeface="DengXian" panose="02010600030101010101" pitchFamily="2" charset="-122"/>
                <a:cs typeface="Times New Roman" panose="02020603050405020304" pitchFamily="18" charset="0"/>
              </a:rPr>
              <a:t>working </a:t>
            </a:r>
            <a:r>
              <a:rPr lang="en-US" dirty="0">
                <a:latin typeface="Times New Roman" panose="02020603050405020304" pitchFamily="18" charset="0"/>
                <a:ea typeface="DengXian" panose="02010600030101010101" pitchFamily="2" charset="-122"/>
                <a:cs typeface="Times New Roman" panose="02020603050405020304" pitchFamily="18" charset="0"/>
              </a:rPr>
              <a:t>every day during daylight hours.</a:t>
            </a:r>
            <a:endParaRPr lang="en-US" sz="1400" dirty="0">
              <a:effectLst/>
              <a:latin typeface="Calibri" panose="020F0502020204030204" pitchFamily="34" charset="0"/>
              <a:ea typeface="DengXian" panose="02010600030101010101" pitchFamily="2" charset="-122"/>
              <a:cs typeface="Times New Roman" panose="02020603050405020304" pitchFamily="18" charset="0"/>
            </a:endParaRPr>
          </a:p>
        </p:txBody>
      </p:sp>
      <p:cxnSp>
        <p:nvCxnSpPr>
          <p:cNvPr id="11" name="Прямая соединительная линия 10"/>
          <p:cNvCxnSpPr/>
          <p:nvPr/>
        </p:nvCxnSpPr>
        <p:spPr>
          <a:xfrm>
            <a:off x="6622473" y="3411704"/>
            <a:ext cx="5444837" cy="0"/>
          </a:xfrm>
          <a:prstGeom prst="line">
            <a:avLst/>
          </a:prstGeom>
        </p:spPr>
        <p:style>
          <a:lnRef idx="1">
            <a:schemeClr val="dk1"/>
          </a:lnRef>
          <a:fillRef idx="0">
            <a:schemeClr val="dk1"/>
          </a:fillRef>
          <a:effectRef idx="0">
            <a:schemeClr val="dk1"/>
          </a:effectRef>
          <a:fontRef idx="minor">
            <a:schemeClr val="tx1"/>
          </a:fontRef>
        </p:style>
      </p:cxnSp>
      <p:cxnSp>
        <p:nvCxnSpPr>
          <p:cNvPr id="12" name="Прямая соединительная линия 11"/>
          <p:cNvCxnSpPr/>
          <p:nvPr/>
        </p:nvCxnSpPr>
        <p:spPr>
          <a:xfrm>
            <a:off x="6622473" y="5194687"/>
            <a:ext cx="5444837" cy="0"/>
          </a:xfrm>
          <a:prstGeom prst="line">
            <a:avLst/>
          </a:prstGeom>
        </p:spPr>
        <p:style>
          <a:lnRef idx="1">
            <a:schemeClr val="dk1"/>
          </a:lnRef>
          <a:fillRef idx="0">
            <a:schemeClr val="dk1"/>
          </a:fillRef>
          <a:effectRef idx="0">
            <a:schemeClr val="dk1"/>
          </a:effectRef>
          <a:fontRef idx="minor">
            <a:schemeClr val="tx1"/>
          </a:fontRef>
        </p:style>
      </p:cxnSp>
      <p:sp>
        <p:nvSpPr>
          <p:cNvPr id="13" name="Прямоугольник 12"/>
          <p:cNvSpPr/>
          <p:nvPr/>
        </p:nvSpPr>
        <p:spPr>
          <a:xfrm>
            <a:off x="6747163" y="5344698"/>
            <a:ext cx="5444837" cy="981423"/>
          </a:xfrm>
          <a:prstGeom prst="rect">
            <a:avLst/>
          </a:prstGeom>
        </p:spPr>
        <p:txBody>
          <a:bodyPr wrap="square">
            <a:spAutoFit/>
          </a:bodyPr>
          <a:lstStyle/>
          <a:p>
            <a:pPr>
              <a:lnSpc>
                <a:spcPct val="107000"/>
              </a:lnSpc>
              <a:spcAft>
                <a:spcPts val="800"/>
              </a:spcAft>
            </a:pPr>
            <a:r>
              <a:rPr lang="en-US" dirty="0">
                <a:latin typeface="Times New Roman" panose="02020603050405020304" pitchFamily="18" charset="0"/>
                <a:ea typeface="DengXian" panose="02010600030101010101" pitchFamily="2" charset="-122"/>
                <a:cs typeface="Times New Roman" panose="02020603050405020304" pitchFamily="18" charset="0"/>
              </a:rPr>
              <a:t>The estimated cost of similar projects based on new equipment is about </a:t>
            </a:r>
            <a:r>
              <a:rPr lang="ru-RU" dirty="0">
                <a:latin typeface="Times New Roman" panose="02020603050405020304" pitchFamily="18" charset="0"/>
                <a:ea typeface="DengXian" panose="02010600030101010101" pitchFamily="2" charset="-122"/>
                <a:cs typeface="Times New Roman" panose="02020603050405020304" pitchFamily="18" charset="0"/>
              </a:rPr>
              <a:t>1</a:t>
            </a:r>
            <a:r>
              <a:rPr lang="en-US" dirty="0" smtClean="0">
                <a:latin typeface="Times New Roman" panose="02020603050405020304" pitchFamily="18" charset="0"/>
                <a:ea typeface="DengXian" panose="02010600030101010101" pitchFamily="2" charset="-122"/>
                <a:cs typeface="Times New Roman" panose="02020603050405020304" pitchFamily="18" charset="0"/>
              </a:rPr>
              <a:t>000-</a:t>
            </a:r>
            <a:r>
              <a:rPr lang="ru-RU" dirty="0" smtClean="0">
                <a:latin typeface="Times New Roman" panose="02020603050405020304" pitchFamily="18" charset="0"/>
                <a:ea typeface="DengXian" panose="02010600030101010101" pitchFamily="2" charset="-122"/>
                <a:cs typeface="Times New Roman" panose="02020603050405020304" pitchFamily="18" charset="0"/>
              </a:rPr>
              <a:t>13</a:t>
            </a:r>
            <a:r>
              <a:rPr lang="en-US" dirty="0" smtClean="0">
                <a:latin typeface="Times New Roman" panose="02020603050405020304" pitchFamily="18" charset="0"/>
                <a:ea typeface="DengXian" panose="02010600030101010101" pitchFamily="2" charset="-122"/>
                <a:cs typeface="Times New Roman" panose="02020603050405020304" pitchFamily="18" charset="0"/>
              </a:rPr>
              <a:t>00 </a:t>
            </a:r>
            <a:r>
              <a:rPr lang="en-US" dirty="0">
                <a:latin typeface="Times New Roman" panose="02020603050405020304" pitchFamily="18" charset="0"/>
                <a:ea typeface="DengXian" panose="02010600030101010101" pitchFamily="2" charset="-122"/>
                <a:cs typeface="Times New Roman" panose="02020603050405020304" pitchFamily="18" charset="0"/>
              </a:rPr>
              <a:t>USD per kW, the cost of our project is </a:t>
            </a:r>
            <a:r>
              <a:rPr lang="en-US" dirty="0" smtClean="0">
                <a:latin typeface="Times New Roman" panose="02020603050405020304" pitchFamily="18" charset="0"/>
                <a:ea typeface="DengXian" panose="02010600030101010101" pitchFamily="2" charset="-122"/>
                <a:cs typeface="Times New Roman" panose="02020603050405020304" pitchFamily="18" charset="0"/>
              </a:rPr>
              <a:t> </a:t>
            </a:r>
            <a:r>
              <a:rPr lang="ru-RU" dirty="0">
                <a:latin typeface="Times New Roman" panose="02020603050405020304" pitchFamily="18" charset="0"/>
                <a:ea typeface="DengXian" panose="02010600030101010101" pitchFamily="2" charset="-122"/>
                <a:cs typeface="Times New Roman" panose="02020603050405020304" pitchFamily="18" charset="0"/>
              </a:rPr>
              <a:t>9</a:t>
            </a:r>
            <a:r>
              <a:rPr lang="en-US" dirty="0" smtClean="0">
                <a:latin typeface="Times New Roman" panose="02020603050405020304" pitchFamily="18" charset="0"/>
                <a:ea typeface="DengXian" panose="02010600030101010101" pitchFamily="2" charset="-122"/>
                <a:cs typeface="Times New Roman" panose="02020603050405020304" pitchFamily="18" charset="0"/>
              </a:rPr>
              <a:t>00 </a:t>
            </a:r>
            <a:r>
              <a:rPr lang="en-US" dirty="0">
                <a:latin typeface="Times New Roman" panose="02020603050405020304" pitchFamily="18" charset="0"/>
                <a:ea typeface="DengXian" panose="02010600030101010101" pitchFamily="2" charset="-122"/>
                <a:cs typeface="Times New Roman" panose="02020603050405020304" pitchFamily="18" charset="0"/>
              </a:rPr>
              <a:t>USD per kW.</a:t>
            </a:r>
            <a:endParaRPr lang="en-US" sz="1400" dirty="0">
              <a:effectLst/>
              <a:latin typeface="Calibri" panose="020F0502020204030204" pitchFamily="34" charset="0"/>
              <a:ea typeface="DengXian" panose="02010600030101010101" pitchFamily="2" charset="-122"/>
              <a:cs typeface="Times New Roman" panose="02020603050405020304" pitchFamily="18" charset="0"/>
            </a:endParaRPr>
          </a:p>
        </p:txBody>
      </p:sp>
    </p:spTree>
    <p:extLst>
      <p:ext uri="{BB962C8B-B14F-4D97-AF65-F5344CB8AC3E}">
        <p14:creationId xmlns:p14="http://schemas.microsoft.com/office/powerpoint/2010/main" val="15672896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219199" y="325582"/>
            <a:ext cx="10598727" cy="1281992"/>
          </a:xfrm>
        </p:spPr>
        <p:txBody>
          <a:bodyPr>
            <a:normAutofit fontScale="90000"/>
          </a:bodyPr>
          <a:lstStyle/>
          <a:p>
            <a:pPr algn="ctr"/>
            <a:r>
              <a:rPr lang="en-US" b="1" dirty="0"/>
              <a:t>The results of </a:t>
            </a:r>
            <a:r>
              <a:rPr lang="en-US" b="1" dirty="0" smtClean="0"/>
              <a:t>the</a:t>
            </a:r>
            <a:r>
              <a:rPr lang="ru-RU" b="1" dirty="0" smtClean="0"/>
              <a:t> </a:t>
            </a:r>
            <a:r>
              <a:rPr lang="en-US" b="1" dirty="0"/>
              <a:t>54 </a:t>
            </a:r>
            <a:r>
              <a:rPr lang="en-US" b="1" dirty="0" smtClean="0"/>
              <a:t>MW</a:t>
            </a:r>
            <a:r>
              <a:rPr lang="en-US" b="1" dirty="0"/>
              <a:t> </a:t>
            </a:r>
            <a:r>
              <a:rPr lang="en-US" b="1" dirty="0" smtClean="0"/>
              <a:t>Yagotyn</a:t>
            </a:r>
            <a:r>
              <a:rPr lang="en-US" b="1" dirty="0"/>
              <a:t> SPS</a:t>
            </a:r>
            <a:r>
              <a:rPr lang="en-US" b="1" dirty="0" smtClean="0"/>
              <a:t> </a:t>
            </a:r>
            <a:r>
              <a:rPr lang="en-US" b="1" dirty="0"/>
              <a:t>construction </a:t>
            </a:r>
            <a:r>
              <a:rPr lang="en-US" b="1" dirty="0" smtClean="0"/>
              <a:t>project</a:t>
            </a:r>
            <a:r>
              <a:rPr lang="en-US" dirty="0"/>
              <a:t/>
            </a:r>
            <a:br>
              <a:rPr lang="en-US" dirty="0"/>
            </a:br>
            <a:endParaRPr lang="en-US" dirty="0"/>
          </a:p>
        </p:txBody>
      </p:sp>
      <p:graphicFrame>
        <p:nvGraphicFramePr>
          <p:cNvPr id="4" name="Таблица 3"/>
          <p:cNvGraphicFramePr>
            <a:graphicFrameLocks noGrp="1"/>
          </p:cNvGraphicFramePr>
          <p:nvPr>
            <p:extLst>
              <p:ext uri="{D42A27DB-BD31-4B8C-83A1-F6EECF244321}">
                <p14:modId xmlns:p14="http://schemas.microsoft.com/office/powerpoint/2010/main" val="3279741432"/>
              </p:ext>
            </p:extLst>
          </p:nvPr>
        </p:nvGraphicFramePr>
        <p:xfrm>
          <a:off x="1219199" y="2100081"/>
          <a:ext cx="10598728" cy="2480881"/>
        </p:xfrm>
        <a:graphic>
          <a:graphicData uri="http://schemas.openxmlformats.org/drawingml/2006/table">
            <a:tbl>
              <a:tblPr firstRow="1" firstCol="1" bandRow="1">
                <a:tableStyleId>{5C22544A-7EE6-4342-B048-85BDC9FD1C3A}</a:tableStyleId>
              </a:tblPr>
              <a:tblGrid>
                <a:gridCol w="2810453">
                  <a:extLst>
                    <a:ext uri="{9D8B030D-6E8A-4147-A177-3AD203B41FA5}">
                      <a16:colId xmlns:a16="http://schemas.microsoft.com/office/drawing/2014/main" val="1418353145"/>
                    </a:ext>
                  </a:extLst>
                </a:gridCol>
                <a:gridCol w="2129309">
                  <a:extLst>
                    <a:ext uri="{9D8B030D-6E8A-4147-A177-3AD203B41FA5}">
                      <a16:colId xmlns:a16="http://schemas.microsoft.com/office/drawing/2014/main" val="3633221097"/>
                    </a:ext>
                  </a:extLst>
                </a:gridCol>
                <a:gridCol w="1886322">
                  <a:extLst>
                    <a:ext uri="{9D8B030D-6E8A-4147-A177-3AD203B41FA5}">
                      <a16:colId xmlns:a16="http://schemas.microsoft.com/office/drawing/2014/main" val="4165611797"/>
                    </a:ext>
                  </a:extLst>
                </a:gridCol>
                <a:gridCol w="1886322">
                  <a:extLst>
                    <a:ext uri="{9D8B030D-6E8A-4147-A177-3AD203B41FA5}">
                      <a16:colId xmlns:a16="http://schemas.microsoft.com/office/drawing/2014/main" val="3585114397"/>
                    </a:ext>
                  </a:extLst>
                </a:gridCol>
                <a:gridCol w="1886322">
                  <a:extLst>
                    <a:ext uri="{9D8B030D-6E8A-4147-A177-3AD203B41FA5}">
                      <a16:colId xmlns:a16="http://schemas.microsoft.com/office/drawing/2014/main" val="1525947099"/>
                    </a:ext>
                  </a:extLst>
                </a:gridCol>
              </a:tblGrid>
              <a:tr h="250135">
                <a:tc rowSpan="2">
                  <a:txBody>
                    <a:bodyPr/>
                    <a:lstStyle/>
                    <a:p>
                      <a:pPr algn="ctr">
                        <a:lnSpc>
                          <a:spcPct val="107000"/>
                        </a:lnSpc>
                        <a:spcAft>
                          <a:spcPts val="0"/>
                        </a:spcAft>
                      </a:pPr>
                      <a:r>
                        <a:rPr lang="en-US" sz="1800" dirty="0">
                          <a:effectLst/>
                          <a:latin typeface="Times New Roman" panose="02020603050405020304" pitchFamily="18" charset="0"/>
                          <a:cs typeface="Times New Roman" panose="02020603050405020304" pitchFamily="18" charset="0"/>
                        </a:rPr>
                        <a:t>Name of indicator</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ctr"/>
                </a:tc>
                <a:tc gridSpan="4">
                  <a:txBody>
                    <a:bodyPr/>
                    <a:lstStyle/>
                    <a:p>
                      <a:pPr algn="ctr">
                        <a:lnSpc>
                          <a:spcPct val="107000"/>
                        </a:lnSpc>
                        <a:spcAft>
                          <a:spcPts val="0"/>
                        </a:spcAft>
                      </a:pPr>
                      <a:r>
                        <a:rPr lang="en-US" sz="1100">
                          <a:effectLst/>
                        </a:rPr>
                        <a:t>Period </a:t>
                      </a:r>
                      <a:endParaRPr lang="en-US" sz="1100">
                        <a:effectLst/>
                        <a:latin typeface="Calibri" panose="020F0502020204030204" pitchFamily="34" charset="0"/>
                        <a:ea typeface="DengXian" panose="02010600030101010101" pitchFamily="2" charset="-122"/>
                        <a:cs typeface="Times New Roman" panose="02020603050405020304" pitchFamily="18" charset="0"/>
                      </a:endParaRPr>
                    </a:p>
                  </a:txBody>
                  <a:tcPr marL="68580" marR="68580" marT="0" marB="0" anchor="b"/>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5355518"/>
                  </a:ext>
                </a:extLst>
              </a:tr>
              <a:tr h="318678">
                <a:tc vMerge="1">
                  <a:txBody>
                    <a:bodyPr/>
                    <a:lstStyle/>
                    <a:p>
                      <a:endParaRPr lang="en-US"/>
                    </a:p>
                  </a:txBody>
                  <a:tcPr/>
                </a:tc>
                <a:tc>
                  <a:txBody>
                    <a:bodyPr/>
                    <a:lstStyle/>
                    <a:p>
                      <a:pPr algn="ctr">
                        <a:lnSpc>
                          <a:spcPct val="107000"/>
                        </a:lnSpc>
                        <a:spcAft>
                          <a:spcPts val="0"/>
                        </a:spcAft>
                      </a:pPr>
                      <a:r>
                        <a:rPr lang="en-US" sz="1800" dirty="0" smtClean="0">
                          <a:effectLst/>
                          <a:latin typeface="Times New Roman" panose="02020603050405020304" pitchFamily="18" charset="0"/>
                          <a:ea typeface="+mn-ea"/>
                          <a:cs typeface="Times New Roman" panose="02020603050405020304" pitchFamily="18" charset="0"/>
                        </a:rPr>
                        <a:t>2018</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ea typeface="+mn-ea"/>
                          <a:cs typeface="Times New Roman" panose="02020603050405020304" pitchFamily="18" charset="0"/>
                        </a:rPr>
                        <a:t>2019</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2020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2021</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11121404"/>
                  </a:ext>
                </a:extLst>
              </a:tr>
              <a:tr h="318678">
                <a:tc>
                  <a:txBody>
                    <a:bodyPr/>
                    <a:lstStyle/>
                    <a:p>
                      <a:pPr>
                        <a:lnSpc>
                          <a:spcPct val="107000"/>
                        </a:lnSpc>
                        <a:spcAft>
                          <a:spcPts val="0"/>
                        </a:spcAft>
                      </a:pPr>
                      <a:r>
                        <a:rPr lang="en-US" sz="1800" dirty="0">
                          <a:effectLst/>
                          <a:latin typeface="Times New Roman" panose="02020603050405020304" pitchFamily="18" charset="0"/>
                          <a:cs typeface="Times New Roman" panose="02020603050405020304" pitchFamily="18" charset="0"/>
                        </a:rPr>
                        <a:t>Profit </a:t>
                      </a:r>
                      <a:r>
                        <a:rPr lang="en-US" sz="1800" dirty="0" smtClean="0">
                          <a:effectLst/>
                          <a:latin typeface="Times New Roman" panose="02020603050405020304" pitchFamily="18" charset="0"/>
                          <a:cs typeface="Times New Roman" panose="02020603050405020304" pitchFamily="18" charset="0"/>
                        </a:rPr>
                        <a:t>(excluding</a:t>
                      </a:r>
                      <a:r>
                        <a:rPr lang="en-US" sz="1800" baseline="0" dirty="0" smtClean="0">
                          <a:effectLst/>
                          <a:latin typeface="Times New Roman" panose="02020603050405020304" pitchFamily="18" charset="0"/>
                          <a:cs typeface="Times New Roman" panose="02020603050405020304" pitchFamily="18" charset="0"/>
                        </a:rPr>
                        <a:t> </a:t>
                      </a:r>
                      <a:r>
                        <a:rPr lang="en-US" sz="1800" dirty="0" smtClean="0">
                          <a:effectLst/>
                          <a:latin typeface="Times New Roman" panose="02020603050405020304" pitchFamily="18" charset="0"/>
                          <a:cs typeface="Times New Roman" panose="02020603050405020304" pitchFamily="18" charset="0"/>
                        </a:rPr>
                        <a:t>VAT</a:t>
                      </a:r>
                      <a:r>
                        <a:rPr lang="en-US" sz="1800" dirty="0">
                          <a:effectLst/>
                          <a:latin typeface="Times New Roman" panose="02020603050405020304" pitchFamily="18" charset="0"/>
                          <a:cs typeface="Times New Roman" panose="02020603050405020304" pitchFamily="18" charset="0"/>
                        </a:rPr>
                        <a:t>)</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0</a:t>
                      </a:r>
                      <a:endParaRPr lang="en-US" sz="18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1</a:t>
                      </a:r>
                      <a:r>
                        <a:rPr lang="ru-RU" sz="1800" dirty="0" smtClean="0">
                          <a:effectLst/>
                          <a:latin typeface="Times New Roman" panose="02020603050405020304" pitchFamily="18" charset="0"/>
                          <a:cs typeface="Times New Roman" panose="02020603050405020304" pitchFamily="18" charset="0"/>
                        </a:rPr>
                        <a:t>2</a:t>
                      </a:r>
                      <a:r>
                        <a:rPr lang="en-US" sz="1800" baseline="0" dirty="0" smtClean="0">
                          <a:effectLst/>
                          <a:latin typeface="Times New Roman" panose="02020603050405020304" pitchFamily="18" charset="0"/>
                          <a:cs typeface="Times New Roman" panose="02020603050405020304" pitchFamily="18" charset="0"/>
                        </a:rPr>
                        <a:t> </a:t>
                      </a:r>
                      <a:r>
                        <a:rPr lang="ru-RU" sz="1800" baseline="0" dirty="0" smtClean="0">
                          <a:effectLst/>
                          <a:latin typeface="Times New Roman" panose="02020603050405020304" pitchFamily="18" charset="0"/>
                          <a:cs typeface="Times New Roman" panose="02020603050405020304" pitchFamily="18" charset="0"/>
                        </a:rPr>
                        <a:t>150</a:t>
                      </a:r>
                      <a:r>
                        <a:rPr lang="en-US" sz="1800" baseline="0" dirty="0" smtClean="0">
                          <a:effectLst/>
                          <a:latin typeface="Times New Roman" panose="02020603050405020304" pitchFamily="18" charset="0"/>
                          <a:cs typeface="Times New Roman" panose="02020603050405020304" pitchFamily="18" charset="0"/>
                        </a:rPr>
                        <a:t> 0</a:t>
                      </a:r>
                      <a:r>
                        <a:rPr lang="en-US" sz="1800" dirty="0" smtClean="0">
                          <a:effectLst/>
                          <a:latin typeface="Times New Roman" panose="02020603050405020304" pitchFamily="18" charset="0"/>
                          <a:cs typeface="Times New Roman" panose="02020603050405020304" pitchFamily="18" charset="0"/>
                        </a:rPr>
                        <a:t>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1</a:t>
                      </a:r>
                      <a:r>
                        <a:rPr lang="ru-RU" sz="1800" dirty="0" smtClean="0">
                          <a:effectLst/>
                          <a:latin typeface="Times New Roman" panose="02020603050405020304" pitchFamily="18" charset="0"/>
                          <a:cs typeface="Times New Roman" panose="02020603050405020304" pitchFamily="18" charset="0"/>
                        </a:rPr>
                        <a:t>2</a:t>
                      </a:r>
                      <a:r>
                        <a:rPr lang="en-US" sz="1800" baseline="0" dirty="0" smtClean="0">
                          <a:effectLst/>
                          <a:latin typeface="Times New Roman" panose="02020603050405020304" pitchFamily="18" charset="0"/>
                          <a:cs typeface="Times New Roman" panose="02020603050405020304" pitchFamily="18" charset="0"/>
                        </a:rPr>
                        <a:t> </a:t>
                      </a:r>
                      <a:r>
                        <a:rPr lang="ru-RU" sz="1800" baseline="0" dirty="0" smtClean="0">
                          <a:effectLst/>
                          <a:latin typeface="Times New Roman" panose="02020603050405020304" pitchFamily="18" charset="0"/>
                          <a:cs typeface="Times New Roman" panose="02020603050405020304" pitchFamily="18" charset="0"/>
                        </a:rPr>
                        <a:t>150</a:t>
                      </a:r>
                      <a:r>
                        <a:rPr lang="en-US" sz="1800" baseline="0" dirty="0" smtClean="0">
                          <a:effectLst/>
                          <a:latin typeface="Times New Roman" panose="02020603050405020304" pitchFamily="18" charset="0"/>
                          <a:cs typeface="Times New Roman" panose="02020603050405020304" pitchFamily="18" charset="0"/>
                        </a:rPr>
                        <a:t> 0</a:t>
                      </a:r>
                      <a:r>
                        <a:rPr lang="en-US" sz="1800" dirty="0" smtClean="0">
                          <a:effectLst/>
                          <a:latin typeface="Times New Roman" panose="02020603050405020304" pitchFamily="18" charset="0"/>
                          <a:cs typeface="Times New Roman" panose="02020603050405020304" pitchFamily="18" charset="0"/>
                        </a:rPr>
                        <a:t>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1</a:t>
                      </a:r>
                      <a:r>
                        <a:rPr lang="ru-RU" sz="1800" dirty="0" smtClean="0">
                          <a:effectLst/>
                          <a:latin typeface="Times New Roman" panose="02020603050405020304" pitchFamily="18" charset="0"/>
                          <a:cs typeface="Times New Roman" panose="02020603050405020304" pitchFamily="18" charset="0"/>
                        </a:rPr>
                        <a:t>2</a:t>
                      </a:r>
                      <a:r>
                        <a:rPr lang="en-US" sz="1800" baseline="0" dirty="0" smtClean="0">
                          <a:effectLst/>
                          <a:latin typeface="Times New Roman" panose="02020603050405020304" pitchFamily="18" charset="0"/>
                          <a:cs typeface="Times New Roman" panose="02020603050405020304" pitchFamily="18" charset="0"/>
                        </a:rPr>
                        <a:t> </a:t>
                      </a:r>
                      <a:r>
                        <a:rPr lang="ru-RU" sz="1800" baseline="0" dirty="0" smtClean="0">
                          <a:effectLst/>
                          <a:latin typeface="Times New Roman" panose="02020603050405020304" pitchFamily="18" charset="0"/>
                          <a:cs typeface="Times New Roman" panose="02020603050405020304" pitchFamily="18" charset="0"/>
                        </a:rPr>
                        <a:t>150</a:t>
                      </a:r>
                      <a:r>
                        <a:rPr lang="en-US" sz="1800" baseline="0" dirty="0" smtClean="0">
                          <a:effectLst/>
                          <a:latin typeface="Times New Roman" panose="02020603050405020304" pitchFamily="18" charset="0"/>
                          <a:cs typeface="Times New Roman" panose="02020603050405020304" pitchFamily="18" charset="0"/>
                        </a:rPr>
                        <a:t> 0</a:t>
                      </a:r>
                      <a:r>
                        <a:rPr lang="en-US" sz="1800" dirty="0" smtClean="0">
                          <a:effectLst/>
                          <a:latin typeface="Times New Roman" panose="02020603050405020304" pitchFamily="18" charset="0"/>
                          <a:cs typeface="Times New Roman" panose="02020603050405020304" pitchFamily="18" charset="0"/>
                        </a:rPr>
                        <a:t>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917021070"/>
                  </a:ext>
                </a:extLst>
              </a:tr>
              <a:tr h="318678">
                <a:tc>
                  <a:txBody>
                    <a:bodyPr/>
                    <a:lstStyle/>
                    <a:p>
                      <a:pPr>
                        <a:lnSpc>
                          <a:spcPct val="107000"/>
                        </a:lnSpc>
                        <a:spcAft>
                          <a:spcPts val="0"/>
                        </a:spcAft>
                      </a:pPr>
                      <a:r>
                        <a:rPr lang="en-US" sz="1800" dirty="0" smtClean="0">
                          <a:effectLst/>
                          <a:latin typeface="Times New Roman" panose="02020603050405020304" pitchFamily="18" charset="0"/>
                          <a:cs typeface="Times New Roman" panose="02020603050405020304" pitchFamily="18" charset="0"/>
                        </a:rPr>
                        <a:t>EBITDA</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a:effectLst/>
                          <a:latin typeface="Times New Roman" panose="02020603050405020304" pitchFamily="18" charset="0"/>
                          <a:ea typeface="+mn-ea"/>
                          <a:cs typeface="Times New Roman" panose="02020603050405020304" pitchFamily="18" charset="0"/>
                        </a:rPr>
                        <a:t>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12 00</a:t>
                      </a:r>
                      <a:r>
                        <a:rPr lang="en-US" sz="1800" baseline="0" dirty="0" smtClean="0">
                          <a:effectLst/>
                          <a:latin typeface="Times New Roman" panose="02020603050405020304" pitchFamily="18" charset="0"/>
                          <a:ea typeface="+mn-ea"/>
                          <a:cs typeface="Times New Roman" panose="02020603050405020304" pitchFamily="18" charset="0"/>
                        </a:rPr>
                        <a:t>0 000,00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12 00</a:t>
                      </a:r>
                      <a:r>
                        <a:rPr lang="en-US" sz="1800" baseline="0" dirty="0" smtClean="0">
                          <a:effectLst/>
                          <a:latin typeface="Times New Roman" panose="02020603050405020304" pitchFamily="18" charset="0"/>
                          <a:ea typeface="+mn-ea"/>
                          <a:cs typeface="Times New Roman" panose="02020603050405020304" pitchFamily="18" charset="0"/>
                        </a:rPr>
                        <a:t>0 000,00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12 00</a:t>
                      </a:r>
                      <a:r>
                        <a:rPr lang="en-US" sz="1800" baseline="0" dirty="0" smtClean="0">
                          <a:effectLst/>
                          <a:latin typeface="Times New Roman" panose="02020603050405020304" pitchFamily="18" charset="0"/>
                          <a:ea typeface="+mn-ea"/>
                          <a:cs typeface="Times New Roman" panose="02020603050405020304" pitchFamily="18" charset="0"/>
                        </a:rPr>
                        <a:t>0 000,00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2458097770"/>
                  </a:ext>
                </a:extLst>
              </a:tr>
              <a:tr h="318678">
                <a:tc>
                  <a:txBody>
                    <a:bodyPr/>
                    <a:lstStyle/>
                    <a:p>
                      <a:pPr>
                        <a:lnSpc>
                          <a:spcPct val="107000"/>
                        </a:lnSpc>
                        <a:spcAft>
                          <a:spcPts val="0"/>
                        </a:spcAft>
                      </a:pPr>
                      <a:r>
                        <a:rPr lang="en-US" sz="1800" dirty="0">
                          <a:effectLst/>
                          <a:latin typeface="Times New Roman" panose="02020603050405020304" pitchFamily="18" charset="0"/>
                          <a:cs typeface="Times New Roman" panose="02020603050405020304" pitchFamily="18" charset="0"/>
                        </a:rPr>
                        <a:t>Amortization</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a:effectLst/>
                          <a:latin typeface="Times New Roman" panose="02020603050405020304" pitchFamily="18" charset="0"/>
                          <a:cs typeface="Times New Roman" panose="02020603050405020304" pitchFamily="18" charset="0"/>
                        </a:rPr>
                        <a:t>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195</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195</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195</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1531796135"/>
                  </a:ext>
                </a:extLst>
              </a:tr>
              <a:tr h="318678">
                <a:tc>
                  <a:txBody>
                    <a:bodyPr/>
                    <a:lstStyle/>
                    <a:p>
                      <a:pPr>
                        <a:lnSpc>
                          <a:spcPct val="107000"/>
                        </a:lnSpc>
                        <a:spcAft>
                          <a:spcPts val="0"/>
                        </a:spcAft>
                      </a:pPr>
                      <a:r>
                        <a:rPr lang="en-US" sz="1800" dirty="0">
                          <a:effectLst/>
                          <a:latin typeface="Times New Roman" panose="02020603050405020304" pitchFamily="18" charset="0"/>
                          <a:cs typeface="Times New Roman" panose="02020603050405020304" pitchFamily="18" charset="0"/>
                        </a:rPr>
                        <a:t>Income tax</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a:effectLst/>
                          <a:latin typeface="Times New Roman" panose="02020603050405020304" pitchFamily="18" charset="0"/>
                          <a:cs typeface="Times New Roman" panose="02020603050405020304" pitchFamily="18" charset="0"/>
                        </a:rPr>
                        <a:t>0</a:t>
                      </a:r>
                      <a:endParaRPr lang="en-US" sz="180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cs typeface="Times New Roman" panose="02020603050405020304" pitchFamily="18" charset="0"/>
                        </a:rPr>
                        <a:t>2 124</a:t>
                      </a:r>
                      <a:r>
                        <a:rPr lang="en-US" sz="1800" baseline="0" dirty="0" smtClean="0">
                          <a:effectLst/>
                          <a:latin typeface="Times New Roman" panose="02020603050405020304" pitchFamily="18" charset="0"/>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cs typeface="Times New Roman" panose="02020603050405020304" pitchFamily="18" charset="0"/>
                        </a:rPr>
                        <a:t>2 124</a:t>
                      </a:r>
                      <a:r>
                        <a:rPr lang="en-US" sz="1800" baseline="0" dirty="0" smtClean="0">
                          <a:effectLst/>
                          <a:latin typeface="Times New Roman" panose="02020603050405020304" pitchFamily="18" charset="0"/>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cs typeface="Times New Roman" panose="02020603050405020304" pitchFamily="18" charset="0"/>
                        </a:rPr>
                        <a:t>2 124</a:t>
                      </a:r>
                      <a:r>
                        <a:rPr lang="en-US" sz="1800" baseline="0" dirty="0" smtClean="0">
                          <a:effectLst/>
                          <a:latin typeface="Times New Roman" panose="02020603050405020304" pitchFamily="18" charset="0"/>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653694656"/>
                  </a:ext>
                </a:extLst>
              </a:tr>
              <a:tr h="318678">
                <a:tc>
                  <a:txBody>
                    <a:bodyPr/>
                    <a:lstStyle/>
                    <a:p>
                      <a:pPr>
                        <a:lnSpc>
                          <a:spcPct val="107000"/>
                        </a:lnSpc>
                        <a:spcAft>
                          <a:spcPts val="0"/>
                        </a:spcAft>
                      </a:pPr>
                      <a:r>
                        <a:rPr lang="en-US" sz="1800" dirty="0">
                          <a:effectLst/>
                          <a:latin typeface="Times New Roman" panose="02020603050405020304" pitchFamily="18" charset="0"/>
                          <a:cs typeface="Times New Roman" panose="02020603050405020304" pitchFamily="18" charset="0"/>
                        </a:rPr>
                        <a:t>Net Profit</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9 676</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9 676</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ru-RU" sz="1800" baseline="0" dirty="0" smtClean="0">
                          <a:effectLst/>
                          <a:latin typeface="Times New Roman" panose="02020603050405020304" pitchFamily="18" charset="0"/>
                          <a:ea typeface="+mn-ea"/>
                          <a:cs typeface="Times New Roman" panose="02020603050405020304" pitchFamily="18" charset="0"/>
                        </a:rPr>
                        <a:t>9 676</a:t>
                      </a:r>
                      <a:r>
                        <a:rPr lang="en-US" sz="1800" baseline="0" dirty="0" smtClean="0">
                          <a:effectLst/>
                          <a:latin typeface="Times New Roman" panose="02020603050405020304" pitchFamily="18" charset="0"/>
                          <a:ea typeface="+mn-ea"/>
                          <a:cs typeface="Times New Roman" panose="02020603050405020304" pitchFamily="18" charset="0"/>
                        </a:rPr>
                        <a:t> 000,00</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903499385"/>
                  </a:ext>
                </a:extLst>
              </a:tr>
              <a:tr h="318678">
                <a:tc>
                  <a:txBody>
                    <a:bodyPr/>
                    <a:lstStyle/>
                    <a:p>
                      <a:pPr>
                        <a:lnSpc>
                          <a:spcPct val="107000"/>
                        </a:lnSpc>
                        <a:spcAft>
                          <a:spcPts val="0"/>
                        </a:spcAft>
                      </a:pPr>
                      <a:r>
                        <a:rPr lang="en-US" sz="1800" dirty="0" smtClean="0">
                          <a:effectLst/>
                          <a:latin typeface="Times New Roman" panose="02020603050405020304" pitchFamily="18" charset="0"/>
                          <a:ea typeface="DengXian" panose="02010600030101010101" pitchFamily="2" charset="-122"/>
                          <a:cs typeface="Times New Roman" panose="02020603050405020304" pitchFamily="18" charset="0"/>
                        </a:rPr>
                        <a:t>R, %</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dirty="0">
                          <a:effectLst/>
                          <a:latin typeface="Times New Roman" panose="02020603050405020304" pitchFamily="18" charset="0"/>
                          <a:cs typeface="Times New Roman" panose="02020603050405020304" pitchFamily="18" charset="0"/>
                        </a:rPr>
                        <a:t> </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baseline="0" dirty="0" smtClean="0">
                          <a:effectLst/>
                          <a:latin typeface="Times New Roman" panose="02020603050405020304" pitchFamily="18" charset="0"/>
                          <a:ea typeface="+mn-ea"/>
                          <a:cs typeface="Times New Roman" panose="02020603050405020304" pitchFamily="18" charset="0"/>
                        </a:rPr>
                        <a:t>19,91</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baseline="0" dirty="0" smtClean="0">
                          <a:effectLst/>
                          <a:latin typeface="Times New Roman" panose="02020603050405020304" pitchFamily="18" charset="0"/>
                          <a:ea typeface="+mn-ea"/>
                          <a:cs typeface="Times New Roman" panose="02020603050405020304" pitchFamily="18" charset="0"/>
                        </a:rPr>
                        <a:t>19,91</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tc>
                  <a:txBody>
                    <a:bodyPr/>
                    <a:lstStyle/>
                    <a:p>
                      <a:pPr algn="ctr">
                        <a:lnSpc>
                          <a:spcPct val="107000"/>
                        </a:lnSpc>
                        <a:spcAft>
                          <a:spcPts val="0"/>
                        </a:spcAft>
                      </a:pPr>
                      <a:r>
                        <a:rPr lang="en-US" sz="1800" baseline="0" dirty="0" smtClean="0">
                          <a:effectLst/>
                          <a:latin typeface="Times New Roman" panose="02020603050405020304" pitchFamily="18" charset="0"/>
                          <a:ea typeface="+mn-ea"/>
                          <a:cs typeface="Times New Roman" panose="02020603050405020304" pitchFamily="18" charset="0"/>
                        </a:rPr>
                        <a:t>19,91</a:t>
                      </a:r>
                      <a:endParaRPr lang="en-US" sz="1800" dirty="0">
                        <a:effectLst/>
                        <a:latin typeface="Times New Roman" panose="02020603050405020304" pitchFamily="18" charset="0"/>
                        <a:ea typeface="DengXian" panose="02010600030101010101" pitchFamily="2" charset="-122"/>
                        <a:cs typeface="Times New Roman" panose="02020603050405020304" pitchFamily="18" charset="0"/>
                      </a:endParaRPr>
                    </a:p>
                  </a:txBody>
                  <a:tcPr marL="68580" marR="68580" marT="0" marB="0" anchor="b"/>
                </a:tc>
                <a:extLst>
                  <a:ext uri="{0D108BD9-81ED-4DB2-BD59-A6C34878D82A}">
                    <a16:rowId xmlns:a16="http://schemas.microsoft.com/office/drawing/2014/main" val="3987728224"/>
                  </a:ext>
                </a:extLst>
              </a:tr>
            </a:tbl>
          </a:graphicData>
        </a:graphic>
      </p:graphicFrame>
    </p:spTree>
    <p:extLst>
      <p:ext uri="{BB962C8B-B14F-4D97-AF65-F5344CB8AC3E}">
        <p14:creationId xmlns:p14="http://schemas.microsoft.com/office/powerpoint/2010/main" val="1121536569"/>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TM10001105[[fn=Урожай]]</Template>
  <TotalTime>9412</TotalTime>
  <Words>687</Words>
  <Application>Microsoft Office PowerPoint</Application>
  <PresentationFormat>Широкоэкранный</PresentationFormat>
  <Paragraphs>94</Paragraphs>
  <Slides>7</Slides>
  <Notes>1</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7</vt:i4>
      </vt:variant>
    </vt:vector>
  </HeadingPairs>
  <TitlesOfParts>
    <vt:vector size="13" baseType="lpstr">
      <vt:lpstr>DengXian</vt:lpstr>
      <vt:lpstr>Arial</vt:lpstr>
      <vt:lpstr>Calibri</vt:lpstr>
      <vt:lpstr>Franklin Gothic Book</vt:lpstr>
      <vt:lpstr>Times New Roman</vt:lpstr>
      <vt:lpstr>Crop</vt:lpstr>
      <vt:lpstr>Презентация PowerPoint</vt:lpstr>
      <vt:lpstr>PROJECT SUMMARY </vt:lpstr>
      <vt:lpstr>Importance of the location</vt:lpstr>
      <vt:lpstr>Презентация PowerPoint</vt:lpstr>
      <vt:lpstr>Benefits and prospects </vt:lpstr>
      <vt:lpstr> The key project parameters </vt:lpstr>
      <vt:lpstr>The results of the 54 MW Yagotyn SPS construction project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user</dc:creator>
  <cp:lastModifiedBy>user</cp:lastModifiedBy>
  <cp:revision>33</cp:revision>
  <dcterms:created xsi:type="dcterms:W3CDTF">2017-10-10T09:20:37Z</dcterms:created>
  <dcterms:modified xsi:type="dcterms:W3CDTF">2018-03-03T13:13:14Z</dcterms:modified>
</cp:coreProperties>
</file>